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7"/>
  </p:handoutMasterIdLst>
  <p:sldIdLst>
    <p:sldId id="256" r:id="rId5"/>
    <p:sldId id="260" r:id="rId6"/>
    <p:sldId id="259" r:id="rId7"/>
    <p:sldId id="257" r:id="rId8"/>
    <p:sldId id="295" r:id="rId9"/>
    <p:sldId id="331" r:id="rId10"/>
    <p:sldId id="306" r:id="rId11"/>
    <p:sldId id="309" r:id="rId12"/>
    <p:sldId id="308" r:id="rId13"/>
    <p:sldId id="311" r:id="rId14"/>
    <p:sldId id="312" r:id="rId15"/>
    <p:sldId id="313" r:id="rId16"/>
    <p:sldId id="316" r:id="rId17"/>
    <p:sldId id="318" r:id="rId18"/>
    <p:sldId id="315" r:id="rId19"/>
    <p:sldId id="317" r:id="rId20"/>
    <p:sldId id="314" r:id="rId21"/>
    <p:sldId id="319" r:id="rId22"/>
    <p:sldId id="320" r:id="rId23"/>
    <p:sldId id="321" r:id="rId24"/>
    <p:sldId id="322" r:id="rId25"/>
    <p:sldId id="325" r:id="rId26"/>
    <p:sldId id="323" r:id="rId27"/>
    <p:sldId id="324" r:id="rId28"/>
    <p:sldId id="326" r:id="rId29"/>
    <p:sldId id="327" r:id="rId30"/>
    <p:sldId id="328" r:id="rId31"/>
    <p:sldId id="330" r:id="rId32"/>
    <p:sldId id="329" r:id="rId33"/>
    <p:sldId id="310" r:id="rId34"/>
    <p:sldId id="296" r:id="rId35"/>
    <p:sldId id="274"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CF180-4A2F-4BA5-80DE-BA7A485C1FA6}" v="1" dt="2024-10-01T07:14:09.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90" y="834"/>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92E87B98-2C1F-45D8-A595-3B1EC1438F1B}"/>
    <pc:docChg chg="custSel modSld">
      <pc:chgData name="Bertus Boer" userId="dd0b548e-2051-480b-b45a-733b835a31bc" providerId="ADAL" clId="{92E87B98-2C1F-45D8-A595-3B1EC1438F1B}" dt="2022-09-21T08:38:04.692" v="10" actId="478"/>
      <pc:docMkLst>
        <pc:docMk/>
      </pc:docMkLst>
      <pc:sldChg chg="modSp mod">
        <pc:chgData name="Bertus Boer" userId="dd0b548e-2051-480b-b45a-733b835a31bc" providerId="ADAL" clId="{92E87B98-2C1F-45D8-A595-3B1EC1438F1B}" dt="2022-09-21T08:32:11.655" v="1" actId="1036"/>
        <pc:sldMkLst>
          <pc:docMk/>
          <pc:sldMk cId="3823211241" sldId="312"/>
        </pc:sldMkLst>
        <pc:picChg chg="mod">
          <ac:chgData name="Bertus Boer" userId="dd0b548e-2051-480b-b45a-733b835a31bc" providerId="ADAL" clId="{92E87B98-2C1F-45D8-A595-3B1EC1438F1B}" dt="2022-09-21T08:32:11.655" v="1" actId="1036"/>
          <ac:picMkLst>
            <pc:docMk/>
            <pc:sldMk cId="3823211241" sldId="312"/>
            <ac:picMk id="5" creationId="{019592A5-D201-4052-9E3F-91507ED20E65}"/>
          </ac:picMkLst>
        </pc:picChg>
      </pc:sldChg>
      <pc:sldChg chg="addSp modSp mod">
        <pc:chgData name="Bertus Boer" userId="dd0b548e-2051-480b-b45a-733b835a31bc" providerId="ADAL" clId="{92E87B98-2C1F-45D8-A595-3B1EC1438F1B}" dt="2022-09-21T08:36:07.217" v="7" actId="1076"/>
        <pc:sldMkLst>
          <pc:docMk/>
          <pc:sldMk cId="3124827954" sldId="326"/>
        </pc:sldMkLst>
        <pc:spChg chg="mod">
          <ac:chgData name="Bertus Boer" userId="dd0b548e-2051-480b-b45a-733b835a31bc" providerId="ADAL" clId="{92E87B98-2C1F-45D8-A595-3B1EC1438F1B}" dt="2022-09-21T08:36:05.921" v="6" actId="1076"/>
          <ac:spMkLst>
            <pc:docMk/>
            <pc:sldMk cId="3124827954" sldId="326"/>
            <ac:spMk id="5" creationId="{A9A30EE0-8C06-4289-B827-C97FC041CE30}"/>
          </ac:spMkLst>
        </pc:spChg>
        <pc:picChg chg="mod">
          <ac:chgData name="Bertus Boer" userId="dd0b548e-2051-480b-b45a-733b835a31bc" providerId="ADAL" clId="{92E87B98-2C1F-45D8-A595-3B1EC1438F1B}" dt="2022-09-21T08:36:01.921" v="5" actId="1076"/>
          <ac:picMkLst>
            <pc:docMk/>
            <pc:sldMk cId="3124827954" sldId="326"/>
            <ac:picMk id="3" creationId="{6E5F7045-201A-41C2-BA4E-0BA802D1C40E}"/>
          </ac:picMkLst>
        </pc:picChg>
        <pc:picChg chg="add mod">
          <ac:chgData name="Bertus Boer" userId="dd0b548e-2051-480b-b45a-733b835a31bc" providerId="ADAL" clId="{92E87B98-2C1F-45D8-A595-3B1EC1438F1B}" dt="2022-09-21T08:36:07.217" v="7" actId="1076"/>
          <ac:picMkLst>
            <pc:docMk/>
            <pc:sldMk cId="3124827954" sldId="326"/>
            <ac:picMk id="6" creationId="{B105CD63-AC31-0C90-C723-7D00A83E8940}"/>
          </ac:picMkLst>
        </pc:picChg>
      </pc:sldChg>
      <pc:sldChg chg="delSp modSp mod">
        <pc:chgData name="Bertus Boer" userId="dd0b548e-2051-480b-b45a-733b835a31bc" providerId="ADAL" clId="{92E87B98-2C1F-45D8-A595-3B1EC1438F1B}" dt="2022-09-21T08:38:04.692" v="10" actId="478"/>
        <pc:sldMkLst>
          <pc:docMk/>
          <pc:sldMk cId="3541951937" sldId="330"/>
        </pc:sldMkLst>
        <pc:spChg chg="del mod">
          <ac:chgData name="Bertus Boer" userId="dd0b548e-2051-480b-b45a-733b835a31bc" providerId="ADAL" clId="{92E87B98-2C1F-45D8-A595-3B1EC1438F1B}" dt="2022-09-21T08:38:04.692" v="10" actId="478"/>
          <ac:spMkLst>
            <pc:docMk/>
            <pc:sldMk cId="3541951937" sldId="330"/>
            <ac:spMk id="4" creationId="{4F409910-EC97-4335-AA65-9AEB7AD7154A}"/>
          </ac:spMkLst>
        </pc:spChg>
      </pc:sldChg>
    </pc:docChg>
  </pc:docChgLst>
  <pc:docChgLst>
    <pc:chgData name="Bertus Boer" userId="dd0b548e-2051-480b-b45a-733b835a31bc" providerId="ADAL" clId="{34CFAE03-9F5E-45FD-A95C-27F1E207E280}"/>
    <pc:docChg chg="modSld">
      <pc:chgData name="Bertus Boer" userId="dd0b548e-2051-480b-b45a-733b835a31bc" providerId="ADAL" clId="{34CFAE03-9F5E-45FD-A95C-27F1E207E280}" dt="2022-10-25T10:21:22.319" v="0" actId="1036"/>
      <pc:docMkLst>
        <pc:docMk/>
      </pc:docMkLst>
      <pc:sldChg chg="modSp mod">
        <pc:chgData name="Bertus Boer" userId="dd0b548e-2051-480b-b45a-733b835a31bc" providerId="ADAL" clId="{34CFAE03-9F5E-45FD-A95C-27F1E207E280}" dt="2022-10-25T10:21:22.319" v="0" actId="1036"/>
        <pc:sldMkLst>
          <pc:docMk/>
          <pc:sldMk cId="3252621803" sldId="322"/>
        </pc:sldMkLst>
        <pc:picChg chg="mod">
          <ac:chgData name="Bertus Boer" userId="dd0b548e-2051-480b-b45a-733b835a31bc" providerId="ADAL" clId="{34CFAE03-9F5E-45FD-A95C-27F1E207E280}" dt="2022-10-25T10:21:22.319" v="0" actId="1036"/>
          <ac:picMkLst>
            <pc:docMk/>
            <pc:sldMk cId="3252621803" sldId="322"/>
            <ac:picMk id="6" creationId="{939F517C-25A4-4F53-8A51-231D701B69A2}"/>
          </ac:picMkLst>
        </pc:picChg>
      </pc:sldChg>
    </pc:docChg>
  </pc:docChgLst>
  <pc:docChgLst>
    <pc:chgData name="Bertus Boer" userId="dd0b548e-2051-480b-b45a-733b835a31bc" providerId="ADAL" clId="{9222E4C9-3638-4602-8894-6814749F0D16}"/>
    <pc:docChg chg="modSld">
      <pc:chgData name="Bertus Boer" userId="dd0b548e-2051-480b-b45a-733b835a31bc" providerId="ADAL" clId="{9222E4C9-3638-4602-8894-6814749F0D16}" dt="2023-09-28T10:05:01.239" v="1" actId="478"/>
      <pc:docMkLst>
        <pc:docMk/>
      </pc:docMkLst>
      <pc:sldChg chg="delSp">
        <pc:chgData name="Bertus Boer" userId="dd0b548e-2051-480b-b45a-733b835a31bc" providerId="ADAL" clId="{9222E4C9-3638-4602-8894-6814749F0D16}" dt="2023-09-28T10:05:01.239" v="1" actId="478"/>
        <pc:sldMkLst>
          <pc:docMk/>
          <pc:sldMk cId="2406122473" sldId="257"/>
        </pc:sldMkLst>
        <pc:picChg chg="del">
          <ac:chgData name="Bertus Boer" userId="dd0b548e-2051-480b-b45a-733b835a31bc" providerId="ADAL" clId="{9222E4C9-3638-4602-8894-6814749F0D16}" dt="2023-09-28T10:05:01.239" v="1" actId="478"/>
          <ac:picMkLst>
            <pc:docMk/>
            <pc:sldMk cId="2406122473" sldId="257"/>
            <ac:picMk id="14" creationId="{9EA6C53B-90FC-4F8F-B6D4-4C2F7D1FCF0C}"/>
          </ac:picMkLst>
        </pc:picChg>
      </pc:sldChg>
      <pc:sldChg chg="modSp">
        <pc:chgData name="Bertus Boer" userId="dd0b548e-2051-480b-b45a-733b835a31bc" providerId="ADAL" clId="{9222E4C9-3638-4602-8894-6814749F0D16}" dt="2023-09-27T06:55:52.500" v="0" actId="1076"/>
        <pc:sldMkLst>
          <pc:docMk/>
          <pc:sldMk cId="2506309470" sldId="319"/>
        </pc:sldMkLst>
        <pc:picChg chg="mod">
          <ac:chgData name="Bertus Boer" userId="dd0b548e-2051-480b-b45a-733b835a31bc" providerId="ADAL" clId="{9222E4C9-3638-4602-8894-6814749F0D16}" dt="2023-09-27T06:55:52.500" v="0" actId="1076"/>
          <ac:picMkLst>
            <pc:docMk/>
            <pc:sldMk cId="2506309470" sldId="319"/>
            <ac:picMk id="8196" creationId="{54D3C041-B7A4-4EEE-B5D5-86E3AD3A8303}"/>
          </ac:picMkLst>
        </pc:picChg>
      </pc:sldChg>
    </pc:docChg>
  </pc:docChgLst>
  <pc:docChgLst>
    <pc:chgData name="Bertus Boer" userId="dd0b548e-2051-480b-b45a-733b835a31bc" providerId="ADAL" clId="{680CF180-4A2F-4BA5-80DE-BA7A485C1FA6}"/>
    <pc:docChg chg="addSld modSld">
      <pc:chgData name="Bertus Boer" userId="dd0b548e-2051-480b-b45a-733b835a31bc" providerId="ADAL" clId="{680CF180-4A2F-4BA5-80DE-BA7A485C1FA6}" dt="2024-10-01T07:14:14.020" v="2" actId="20577"/>
      <pc:docMkLst>
        <pc:docMk/>
      </pc:docMkLst>
      <pc:sldChg chg="modSp add mod">
        <pc:chgData name="Bertus Boer" userId="dd0b548e-2051-480b-b45a-733b835a31bc" providerId="ADAL" clId="{680CF180-4A2F-4BA5-80DE-BA7A485C1FA6}" dt="2024-10-01T07:14:14.020" v="2" actId="20577"/>
        <pc:sldMkLst>
          <pc:docMk/>
          <pc:sldMk cId="36023163" sldId="310"/>
        </pc:sldMkLst>
        <pc:spChg chg="mod">
          <ac:chgData name="Bertus Boer" userId="dd0b548e-2051-480b-b45a-733b835a31bc" providerId="ADAL" clId="{680CF180-4A2F-4BA5-80DE-BA7A485C1FA6}" dt="2024-10-01T07:14:14.020" v="2" actId="20577"/>
          <ac:spMkLst>
            <pc:docMk/>
            <pc:sldMk cId="36023163" sldId="310"/>
            <ac:spMk id="2" creationId="{3DB0BE3D-4AEA-41CC-AF97-EED5C8894C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1-10-2024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evddDQpoDG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e89SOH42P0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hyperlink" Target="https://nieuws.interpolis.nl/onderhoudkasde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https://www.redusystems.com/nl/product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ideo" Target="https://www.youtube.com/embed/utg43GWqnvE" TargetMode="External"/><Relationship Id="rId6" Type="http://schemas.openxmlformats.org/officeDocument/2006/relationships/image" Target="../media/image66.jpeg"/><Relationship Id="rId5" Type="http://schemas.openxmlformats.org/officeDocument/2006/relationships/hyperlink" Target="https://www.huismanscherming.nl/scherming-tuinbouw/" TargetMode="Externa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hyperlink" Target="https://www.groentennieuws.nl/article/142141/aluminium-goot-met-de-eigenschappen-van-een-stalen-goot/" TargetMode="External"/><Relationship Id="rId5" Type="http://schemas.openxmlformats.org/officeDocument/2006/relationships/image" Target="../media/image74.jpeg"/><Relationship Id="rId4" Type="http://schemas.openxmlformats.org/officeDocument/2006/relationships/image" Target="../media/image73.jpeg"/></Relationships>
</file>

<file path=ppt/slides/_rels/slide2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hyperlink" Target="https://kahoot.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lunzen.nl/zelf-glas-snijden/"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verbouwkosten.com/exploitatiekoste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onderhoudsfilosofie.nl/soorten%20onderhoud.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Rechthoek 2">
            <a:extLst>
              <a:ext uri="{FF2B5EF4-FFF2-40B4-BE49-F238E27FC236}">
                <a16:creationId xmlns:a16="http://schemas.microsoft.com/office/drawing/2014/main" id="{C6D57D26-5576-4BF5-B935-A6FD1B0B438F}"/>
              </a:ext>
            </a:extLst>
          </p:cNvPr>
          <p:cNvSpPr/>
          <p:nvPr/>
        </p:nvSpPr>
        <p:spPr>
          <a:xfrm>
            <a:off x="387202" y="2349499"/>
            <a:ext cx="8890000" cy="2862322"/>
          </a:xfrm>
          <a:prstGeom prst="rect">
            <a:avLst/>
          </a:prstGeom>
        </p:spPr>
        <p:txBody>
          <a:bodyPr wrap="square">
            <a:spAutoFit/>
          </a:bodyPr>
          <a:lstStyle/>
          <a:p>
            <a:pPr marL="285750" indent="-285750">
              <a:buFont typeface="Wingdings" panose="05000000000000000000" pitchFamily="2" charset="2"/>
              <a:buChar char="Ø"/>
            </a:pPr>
            <a:r>
              <a:rPr lang="nl-NL" b="1" dirty="0">
                <a:solidFill>
                  <a:srgbClr val="222222"/>
                </a:solidFill>
                <a:latin typeface="Arial" panose="020B0604020202020204" pitchFamily="34" charset="0"/>
              </a:rPr>
              <a:t>Beheer en Onderhoud</a:t>
            </a:r>
            <a:r>
              <a:rPr lang="nl-NL" dirty="0">
                <a:solidFill>
                  <a:srgbClr val="222222"/>
                </a:solidFill>
                <a:latin typeface="Arial" panose="020B0604020202020204" pitchFamily="34" charset="0"/>
              </a:rPr>
              <a:t> is het vakgebied dat zich voornamelijk bezighoudt met de gebouwde omgeving.</a:t>
            </a:r>
          </a:p>
          <a:p>
            <a:pPr marL="285750" indent="-285750">
              <a:buFont typeface="Wingdings" panose="05000000000000000000" pitchFamily="2" charset="2"/>
              <a:buChar char="Ø"/>
            </a:pPr>
            <a:endParaRPr lang="nl-NL" dirty="0">
              <a:solidFill>
                <a:srgbClr val="222222"/>
              </a:solidFill>
              <a:latin typeface="Arial" panose="020B0604020202020204" pitchFamily="34" charset="0"/>
            </a:endParaRPr>
          </a:p>
          <a:p>
            <a:pPr marL="285750" indent="-285750">
              <a:buFont typeface="Wingdings" panose="05000000000000000000" pitchFamily="2" charset="2"/>
              <a:buChar char="Ø"/>
            </a:pPr>
            <a:r>
              <a:rPr lang="nl-NL" dirty="0">
                <a:solidFill>
                  <a:srgbClr val="222222"/>
                </a:solidFill>
                <a:latin typeface="Arial" panose="020B0604020202020204" pitchFamily="34" charset="0"/>
              </a:rPr>
              <a:t> </a:t>
            </a:r>
            <a:r>
              <a:rPr lang="nl-NL" b="1" dirty="0">
                <a:solidFill>
                  <a:srgbClr val="222222"/>
                </a:solidFill>
                <a:latin typeface="Arial" panose="020B0604020202020204" pitchFamily="34" charset="0"/>
              </a:rPr>
              <a:t>Beheer</a:t>
            </a:r>
            <a:r>
              <a:rPr lang="nl-NL" dirty="0">
                <a:solidFill>
                  <a:srgbClr val="222222"/>
                </a:solidFill>
                <a:latin typeface="Arial" panose="020B0604020202020204" pitchFamily="34" charset="0"/>
              </a:rPr>
              <a:t> begint op het moment dat een gebruiker bouwkundige functionaliteit nodig heeft. Hij wenst een gebouw om zijn activiteiten (functioneel) in on te brengen. Beheer begint vaak bij de aanschaf op realisatie van een gebouw of een gebouwde omgeving waarna de gebruiker het zojuist verkregen vastgoed in gebruik neemt.</a:t>
            </a:r>
          </a:p>
          <a:p>
            <a:pPr marL="285750" indent="-285750">
              <a:buFont typeface="Wingdings" panose="05000000000000000000" pitchFamily="2" charset="2"/>
              <a:buChar char="Ø"/>
            </a:pPr>
            <a:endParaRPr lang="nl-NL" dirty="0">
              <a:solidFill>
                <a:srgbClr val="222222"/>
              </a:solidFill>
              <a:latin typeface="Arial" panose="020B0604020202020204" pitchFamily="34" charset="0"/>
            </a:endParaRPr>
          </a:p>
          <a:p>
            <a:pPr marL="285750" indent="-285750">
              <a:buFont typeface="Wingdings" panose="05000000000000000000" pitchFamily="2" charset="2"/>
              <a:buChar char="Ø"/>
            </a:pPr>
            <a:r>
              <a:rPr lang="nl-NL" b="1" dirty="0">
                <a:solidFill>
                  <a:srgbClr val="222222"/>
                </a:solidFill>
                <a:latin typeface="Arial" panose="020B0604020202020204" pitchFamily="34" charset="0"/>
              </a:rPr>
              <a:t>Onderhoud</a:t>
            </a:r>
            <a:r>
              <a:rPr lang="nl-NL" dirty="0">
                <a:solidFill>
                  <a:srgbClr val="222222"/>
                </a:solidFill>
                <a:latin typeface="Arial" panose="020B0604020202020204" pitchFamily="34" charset="0"/>
              </a:rPr>
              <a:t> is de activiteit die noodzakelijk is om de gebouwde omgeving zijn noodzakelijke functionaliteit te laten behouden.</a:t>
            </a:r>
          </a:p>
        </p:txBody>
      </p:sp>
      <p:pic>
        <p:nvPicPr>
          <p:cNvPr id="4098" name="Picture 2" descr="Afbeeldingsresultaat voor beheer en onderhoud">
            <a:extLst>
              <a:ext uri="{FF2B5EF4-FFF2-40B4-BE49-F238E27FC236}">
                <a16:creationId xmlns:a16="http://schemas.microsoft.com/office/drawing/2014/main" id="{71FFCDEF-B3E7-401D-93BA-A40CD9C5E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100" y="841624"/>
            <a:ext cx="2077671" cy="18672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beheer en onderhoud">
            <a:extLst>
              <a:ext uri="{FF2B5EF4-FFF2-40B4-BE49-F238E27FC236}">
                <a16:creationId xmlns:a16="http://schemas.microsoft.com/office/drawing/2014/main" id="{C03D85E2-1116-4D36-BC9A-51B418E96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699" y="324102"/>
            <a:ext cx="3043630" cy="20253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beheer en onderhoud">
            <a:extLst>
              <a:ext uri="{FF2B5EF4-FFF2-40B4-BE49-F238E27FC236}">
                <a16:creationId xmlns:a16="http://schemas.microsoft.com/office/drawing/2014/main" id="{75867B61-906F-4BB3-A8BC-B3DE9ADDD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067" y="5024050"/>
            <a:ext cx="7324356" cy="1833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fade">
                                      <p:cBhvr>
                                        <p:cTn id="26" dur="1000"/>
                                        <p:tgtEl>
                                          <p:spTgt spid="4102"/>
                                        </p:tgtEl>
                                      </p:cBhvr>
                                    </p:animEffect>
                                    <p:anim calcmode="lin" valueType="num">
                                      <p:cBhvr>
                                        <p:cTn id="27" dur="1000" fill="hold"/>
                                        <p:tgtEl>
                                          <p:spTgt spid="4102"/>
                                        </p:tgtEl>
                                        <p:attrNameLst>
                                          <p:attrName>ppt_x</p:attrName>
                                        </p:attrNameLst>
                                      </p:cBhvr>
                                      <p:tavLst>
                                        <p:tav tm="0">
                                          <p:val>
                                            <p:strVal val="#ppt_x"/>
                                          </p:val>
                                        </p:tav>
                                        <p:tav tm="100000">
                                          <p:val>
                                            <p:strVal val="#ppt_x"/>
                                          </p:val>
                                        </p:tav>
                                      </p:tavLst>
                                    </p:anim>
                                    <p:anim calcmode="lin" valueType="num">
                                      <p:cBhvr>
                                        <p:cTn id="28"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Rechthoek 2">
            <a:extLst>
              <a:ext uri="{FF2B5EF4-FFF2-40B4-BE49-F238E27FC236}">
                <a16:creationId xmlns:a16="http://schemas.microsoft.com/office/drawing/2014/main" id="{E7B61DB2-6FE3-42EB-81B3-2FD7B032F2E4}"/>
              </a:ext>
            </a:extLst>
          </p:cNvPr>
          <p:cNvSpPr/>
          <p:nvPr/>
        </p:nvSpPr>
        <p:spPr>
          <a:xfrm>
            <a:off x="704369" y="4354374"/>
            <a:ext cx="3973780" cy="461665"/>
          </a:xfrm>
          <a:prstGeom prst="rect">
            <a:avLst/>
          </a:prstGeom>
        </p:spPr>
        <p:txBody>
          <a:bodyPr wrap="none">
            <a:spAutoFit/>
          </a:bodyPr>
          <a:lstStyle/>
          <a:p>
            <a:r>
              <a:rPr lang="nl-NL" sz="2400" b="1" dirty="0">
                <a:latin typeface="Avenir"/>
              </a:rPr>
              <a:t>Wat houdt het VAB-beleid in?</a:t>
            </a:r>
            <a:endParaRPr lang="nl-NL" sz="2400" b="1" i="0" dirty="0">
              <a:effectLst/>
              <a:latin typeface="Avenir"/>
            </a:endParaRPr>
          </a:p>
        </p:txBody>
      </p:sp>
      <p:sp>
        <p:nvSpPr>
          <p:cNvPr id="4" name="Rechthoek 3">
            <a:extLst>
              <a:ext uri="{FF2B5EF4-FFF2-40B4-BE49-F238E27FC236}">
                <a16:creationId xmlns:a16="http://schemas.microsoft.com/office/drawing/2014/main" id="{F50587C3-18B0-407A-9C7E-FF86F67AB0DB}"/>
              </a:ext>
            </a:extLst>
          </p:cNvPr>
          <p:cNvSpPr/>
          <p:nvPr/>
        </p:nvSpPr>
        <p:spPr>
          <a:xfrm>
            <a:off x="704369" y="4816039"/>
            <a:ext cx="10261600" cy="1477328"/>
          </a:xfrm>
          <a:prstGeom prst="rect">
            <a:avLst/>
          </a:prstGeom>
        </p:spPr>
        <p:txBody>
          <a:bodyPr wrap="square">
            <a:spAutoFit/>
          </a:bodyPr>
          <a:lstStyle/>
          <a:p>
            <a:r>
              <a:rPr lang="nl-NL" dirty="0">
                <a:solidFill>
                  <a:srgbClr val="111111"/>
                </a:solidFill>
                <a:latin typeface="Avenir"/>
              </a:rPr>
              <a:t>Het VAB-beleid is een functieveranderingsregeling voor agrarische bebouwing. Door verschillende omstandigheden stoppen steeds meer agrarische ondernemers met hun bedrijfsvoering waardoor agrarische bedrijfsgebouwen hun functie verliezen en leeg komen te staan. We willen met hergebruik en functieverandering van deze vrijgekomen bedrijfsbebouwing in het buitengebied de vitaliteit en de ruimtelijke en landschappelijke kwaliteit van het buitengebied behouden en vergroten</a:t>
            </a:r>
            <a:endParaRPr lang="nl-NL" dirty="0"/>
          </a:p>
        </p:txBody>
      </p:sp>
      <p:pic>
        <p:nvPicPr>
          <p:cNvPr id="5" name="Onlinemedia 4" title="Herbestemming Noord VAB beleid">
            <a:hlinkClick r:id="" action="ppaction://media"/>
            <a:extLst>
              <a:ext uri="{FF2B5EF4-FFF2-40B4-BE49-F238E27FC236}">
                <a16:creationId xmlns:a16="http://schemas.microsoft.com/office/drawing/2014/main" id="{019592A5-D201-4052-9E3F-91507ED20E65}"/>
              </a:ext>
            </a:extLst>
          </p:cNvPr>
          <p:cNvPicPr>
            <a:picLocks noRot="1" noChangeAspect="1"/>
          </p:cNvPicPr>
          <p:nvPr>
            <a:videoFile r:link="rId1"/>
          </p:nvPr>
        </p:nvPicPr>
        <p:blipFill>
          <a:blip r:embed="rId3"/>
          <a:stretch>
            <a:fillRect/>
          </a:stretch>
        </p:blipFill>
        <p:spPr>
          <a:xfrm>
            <a:off x="3458435" y="437420"/>
            <a:ext cx="7002201" cy="3938738"/>
          </a:xfrm>
          <a:prstGeom prst="rect">
            <a:avLst/>
          </a:prstGeom>
        </p:spPr>
      </p:pic>
    </p:spTree>
    <p:extLst>
      <p:ext uri="{BB962C8B-B14F-4D97-AF65-F5344CB8AC3E}">
        <p14:creationId xmlns:p14="http://schemas.microsoft.com/office/powerpoint/2010/main" val="38232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3" name="Afbeelding 2">
            <a:extLst>
              <a:ext uri="{FF2B5EF4-FFF2-40B4-BE49-F238E27FC236}">
                <a16:creationId xmlns:a16="http://schemas.microsoft.com/office/drawing/2014/main" id="{029C51AA-A285-46B4-86DA-C55D3454DD33}"/>
              </a:ext>
            </a:extLst>
          </p:cNvPr>
          <p:cNvPicPr>
            <a:picLocks noChangeAspect="1"/>
          </p:cNvPicPr>
          <p:nvPr/>
        </p:nvPicPr>
        <p:blipFill>
          <a:blip r:embed="rId2"/>
          <a:stretch>
            <a:fillRect/>
          </a:stretch>
        </p:blipFill>
        <p:spPr>
          <a:xfrm>
            <a:off x="704369" y="2959100"/>
            <a:ext cx="9005455"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2" name="Picture 2" descr="Afbeeldingsresultaat voor onderhoud inventarisatie tuinbouw">
            <a:extLst>
              <a:ext uri="{FF2B5EF4-FFF2-40B4-BE49-F238E27FC236}">
                <a16:creationId xmlns:a16="http://schemas.microsoft.com/office/drawing/2014/main" id="{047C42EC-4C6F-4CDD-B050-835E81F5F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335" y="524449"/>
            <a:ext cx="2849700" cy="213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2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Rechthoek 2">
            <a:extLst>
              <a:ext uri="{FF2B5EF4-FFF2-40B4-BE49-F238E27FC236}">
                <a16:creationId xmlns:a16="http://schemas.microsoft.com/office/drawing/2014/main" id="{1A197B97-E1F1-4FD5-B148-735B6192F166}"/>
              </a:ext>
            </a:extLst>
          </p:cNvPr>
          <p:cNvSpPr/>
          <p:nvPr/>
        </p:nvSpPr>
        <p:spPr>
          <a:xfrm>
            <a:off x="6026624" y="761178"/>
            <a:ext cx="3696846" cy="461665"/>
          </a:xfrm>
          <a:prstGeom prst="rect">
            <a:avLst/>
          </a:prstGeom>
        </p:spPr>
        <p:txBody>
          <a:bodyPr wrap="none">
            <a:spAutoFit/>
          </a:bodyPr>
          <a:lstStyle/>
          <a:p>
            <a:r>
              <a:rPr lang="nl-NL" sz="2400" dirty="0"/>
              <a:t>Onderhoudsinventarisatie</a:t>
            </a:r>
          </a:p>
        </p:txBody>
      </p:sp>
      <p:pic>
        <p:nvPicPr>
          <p:cNvPr id="4" name="Onlinemedia 3" title="Service Engine: De service- en onderhoudstool voor de tuinbouw">
            <a:hlinkClick r:id="" action="ppaction://media"/>
            <a:extLst>
              <a:ext uri="{FF2B5EF4-FFF2-40B4-BE49-F238E27FC236}">
                <a16:creationId xmlns:a16="http://schemas.microsoft.com/office/drawing/2014/main" id="{0A5385F2-11AF-45C0-9135-610334E5FC3E}"/>
              </a:ext>
            </a:extLst>
          </p:cNvPr>
          <p:cNvPicPr>
            <a:picLocks noRot="1" noChangeAspect="1"/>
          </p:cNvPicPr>
          <p:nvPr>
            <a:videoFile r:link="rId1"/>
          </p:nvPr>
        </p:nvPicPr>
        <p:blipFill>
          <a:blip r:embed="rId3"/>
          <a:stretch>
            <a:fillRect/>
          </a:stretch>
        </p:blipFill>
        <p:spPr>
          <a:xfrm>
            <a:off x="1966093" y="1898055"/>
            <a:ext cx="8121063" cy="4568098"/>
          </a:xfrm>
          <a:prstGeom prst="rect">
            <a:avLst/>
          </a:prstGeom>
        </p:spPr>
      </p:pic>
    </p:spTree>
    <p:extLst>
      <p:ext uri="{BB962C8B-B14F-4D97-AF65-F5344CB8AC3E}">
        <p14:creationId xmlns:p14="http://schemas.microsoft.com/office/powerpoint/2010/main" val="200111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7170" name="Picture 2" descr="Afbeeldingsresultaat voor inspecteren waar let je op">
            <a:extLst>
              <a:ext uri="{FF2B5EF4-FFF2-40B4-BE49-F238E27FC236}">
                <a16:creationId xmlns:a16="http://schemas.microsoft.com/office/drawing/2014/main" id="{16E84930-5566-4F3E-ABE5-C363382B2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157" y="2010080"/>
            <a:ext cx="6464300" cy="425049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B44AF67B-6831-4C28-A482-FB6A034F37EC}"/>
              </a:ext>
            </a:extLst>
          </p:cNvPr>
          <p:cNvSpPr/>
          <p:nvPr/>
        </p:nvSpPr>
        <p:spPr>
          <a:xfrm>
            <a:off x="3419204" y="699623"/>
            <a:ext cx="4875053" cy="584775"/>
          </a:xfrm>
          <a:prstGeom prst="rect">
            <a:avLst/>
          </a:prstGeom>
        </p:spPr>
        <p:txBody>
          <a:bodyPr wrap="none">
            <a:spAutoFit/>
          </a:bodyPr>
          <a:lstStyle/>
          <a:p>
            <a:r>
              <a:rPr lang="nl-NL" sz="3200" dirty="0"/>
              <a:t>Inspecteren waar let je op</a:t>
            </a:r>
          </a:p>
        </p:txBody>
      </p:sp>
      <p:pic>
        <p:nvPicPr>
          <p:cNvPr id="7172" name="Picture 4" descr="Gerelateerde afbeelding">
            <a:extLst>
              <a:ext uri="{FF2B5EF4-FFF2-40B4-BE49-F238E27FC236}">
                <a16:creationId xmlns:a16="http://schemas.microsoft.com/office/drawing/2014/main" id="{73C8F232-7F37-44E1-AD5D-DC653CD1F9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724399"/>
            <a:ext cx="1921677" cy="19216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nspectie overzicht">
            <a:extLst>
              <a:ext uri="{FF2B5EF4-FFF2-40B4-BE49-F238E27FC236}">
                <a16:creationId xmlns:a16="http://schemas.microsoft.com/office/drawing/2014/main" id="{A65887A2-53C9-4D0F-B261-99FA35916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29795">
            <a:off x="9188944" y="4248945"/>
            <a:ext cx="2827176" cy="186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5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6146" name="Picture 2" descr="Afbeeldingsresultaat voor brandbaar schermdoek">
            <a:extLst>
              <a:ext uri="{FF2B5EF4-FFF2-40B4-BE49-F238E27FC236}">
                <a16:creationId xmlns:a16="http://schemas.microsoft.com/office/drawing/2014/main" id="{A06A4098-5262-49FA-971E-FA5D02827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4211724"/>
            <a:ext cx="4470400" cy="23122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8" name="Picture 4" descr="Afbeeldingsresultaat voor brandbaar schermdoek">
            <a:extLst>
              <a:ext uri="{FF2B5EF4-FFF2-40B4-BE49-F238E27FC236}">
                <a16:creationId xmlns:a16="http://schemas.microsoft.com/office/drawing/2014/main" id="{7D70DDFD-F170-4224-AD04-5D0661645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685" y="306138"/>
            <a:ext cx="3282950" cy="2572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Afbeeldingsresultaat voor brandbaar schermdoek">
            <a:extLst>
              <a:ext uri="{FF2B5EF4-FFF2-40B4-BE49-F238E27FC236}">
                <a16:creationId xmlns:a16="http://schemas.microsoft.com/office/drawing/2014/main" id="{3DFC2238-5357-4427-8FB4-977CEDE26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69" y="1680200"/>
            <a:ext cx="464439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2" name="Picture 8" descr="Afbeeldingsresultaat voor brandbaar schermdoek">
            <a:extLst>
              <a:ext uri="{FF2B5EF4-FFF2-40B4-BE49-F238E27FC236}">
                <a16:creationId xmlns:a16="http://schemas.microsoft.com/office/drawing/2014/main" id="{A0E13539-30E2-4C55-9776-401F5DE8E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492" y="4211724"/>
            <a:ext cx="6060758"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2E39F47A-179F-474B-B297-92AA0069754B}"/>
              </a:ext>
            </a:extLst>
          </p:cNvPr>
          <p:cNvPicPr>
            <a:picLocks noChangeAspect="1"/>
          </p:cNvPicPr>
          <p:nvPr/>
        </p:nvPicPr>
        <p:blipFill>
          <a:blip r:embed="rId6"/>
          <a:stretch>
            <a:fillRect/>
          </a:stretch>
        </p:blipFill>
        <p:spPr>
          <a:xfrm>
            <a:off x="9199562" y="245975"/>
            <a:ext cx="2868809" cy="24003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hthoek 5">
            <a:extLst>
              <a:ext uri="{FF2B5EF4-FFF2-40B4-BE49-F238E27FC236}">
                <a16:creationId xmlns:a16="http://schemas.microsoft.com/office/drawing/2014/main" id="{A5E65BAB-BD49-498A-BD07-7E697521498E}"/>
              </a:ext>
            </a:extLst>
          </p:cNvPr>
          <p:cNvSpPr/>
          <p:nvPr/>
        </p:nvSpPr>
        <p:spPr>
          <a:xfrm>
            <a:off x="6724009" y="3168770"/>
            <a:ext cx="2191626" cy="553998"/>
          </a:xfrm>
          <a:prstGeom prst="rect">
            <a:avLst/>
          </a:prstGeom>
        </p:spPr>
        <p:txBody>
          <a:bodyPr wrap="none">
            <a:spAutoFit/>
          </a:bodyPr>
          <a:lstStyle/>
          <a:p>
            <a:r>
              <a:rPr lang="nl-NL" sz="3000" dirty="0"/>
              <a:t>Inspecteren</a:t>
            </a:r>
          </a:p>
        </p:txBody>
      </p:sp>
    </p:spTree>
    <p:extLst>
      <p:ext uri="{BB962C8B-B14F-4D97-AF65-F5344CB8AC3E}">
        <p14:creationId xmlns:p14="http://schemas.microsoft.com/office/powerpoint/2010/main" val="5431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1000"/>
                                        <p:tgtEl>
                                          <p:spTgt spid="6152"/>
                                        </p:tgtEl>
                                      </p:cBhvr>
                                    </p:animEffect>
                                    <p:anim calcmode="lin" valueType="num">
                                      <p:cBhvr>
                                        <p:cTn id="8" dur="1000" fill="hold"/>
                                        <p:tgtEl>
                                          <p:spTgt spid="6152"/>
                                        </p:tgtEl>
                                        <p:attrNameLst>
                                          <p:attrName>ppt_x</p:attrName>
                                        </p:attrNameLst>
                                      </p:cBhvr>
                                      <p:tavLst>
                                        <p:tav tm="0">
                                          <p:val>
                                            <p:strVal val="#ppt_x"/>
                                          </p:val>
                                        </p:tav>
                                        <p:tav tm="100000">
                                          <p:val>
                                            <p:strVal val="#ppt_x"/>
                                          </p:val>
                                        </p:tav>
                                      </p:tavLst>
                                    </p:anim>
                                    <p:anim calcmode="lin" valueType="num">
                                      <p:cBhvr>
                                        <p:cTn id="9" dur="1000" fill="hold"/>
                                        <p:tgtEl>
                                          <p:spTgt spid="61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fade">
                                      <p:cBhvr>
                                        <p:cTn id="19" dur="1000"/>
                                        <p:tgtEl>
                                          <p:spTgt spid="6150"/>
                                        </p:tgtEl>
                                      </p:cBhvr>
                                    </p:animEffect>
                                    <p:anim calcmode="lin" valueType="num">
                                      <p:cBhvr>
                                        <p:cTn id="20" dur="1000" fill="hold"/>
                                        <p:tgtEl>
                                          <p:spTgt spid="6150"/>
                                        </p:tgtEl>
                                        <p:attrNameLst>
                                          <p:attrName>ppt_x</p:attrName>
                                        </p:attrNameLst>
                                      </p:cBhvr>
                                      <p:tavLst>
                                        <p:tav tm="0">
                                          <p:val>
                                            <p:strVal val="#ppt_x"/>
                                          </p:val>
                                        </p:tav>
                                        <p:tav tm="100000">
                                          <p:val>
                                            <p:strVal val="#ppt_x"/>
                                          </p:val>
                                        </p:tav>
                                      </p:tavLst>
                                    </p:anim>
                                    <p:anim calcmode="lin" valueType="num">
                                      <p:cBhvr>
                                        <p:cTn id="21" dur="1000" fill="hold"/>
                                        <p:tgtEl>
                                          <p:spTgt spid="615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1000"/>
                                        <p:tgtEl>
                                          <p:spTgt spid="6146"/>
                                        </p:tgtEl>
                                      </p:cBhvr>
                                    </p:animEffect>
                                    <p:anim calcmode="lin" valueType="num">
                                      <p:cBhvr>
                                        <p:cTn id="25" dur="1000" fill="hold"/>
                                        <p:tgtEl>
                                          <p:spTgt spid="6146"/>
                                        </p:tgtEl>
                                        <p:attrNameLst>
                                          <p:attrName>ppt_x</p:attrName>
                                        </p:attrNameLst>
                                      </p:cBhvr>
                                      <p:tavLst>
                                        <p:tav tm="0">
                                          <p:val>
                                            <p:strVal val="#ppt_x"/>
                                          </p:val>
                                        </p:tav>
                                        <p:tav tm="100000">
                                          <p:val>
                                            <p:strVal val="#ppt_x"/>
                                          </p:val>
                                        </p:tav>
                                      </p:tavLst>
                                    </p:anim>
                                    <p:anim calcmode="lin" valueType="num">
                                      <p:cBhvr>
                                        <p:cTn id="2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Rechthoek 2">
            <a:extLst>
              <a:ext uri="{FF2B5EF4-FFF2-40B4-BE49-F238E27FC236}">
                <a16:creationId xmlns:a16="http://schemas.microsoft.com/office/drawing/2014/main" id="{AB367965-8333-4074-97A6-DD1211ADA8A8}"/>
              </a:ext>
            </a:extLst>
          </p:cNvPr>
          <p:cNvSpPr/>
          <p:nvPr/>
        </p:nvSpPr>
        <p:spPr>
          <a:xfrm>
            <a:off x="603791" y="4763911"/>
            <a:ext cx="5492209" cy="2000548"/>
          </a:xfrm>
          <a:prstGeom prst="rect">
            <a:avLst/>
          </a:prstGeom>
        </p:spPr>
        <p:txBody>
          <a:bodyPr wrap="none">
            <a:spAutoFit/>
          </a:bodyPr>
          <a:lstStyle/>
          <a:p>
            <a:r>
              <a:rPr lang="nl-NL" sz="3200" dirty="0"/>
              <a:t>Doelmatig onderhoud:</a:t>
            </a:r>
          </a:p>
          <a:p>
            <a:pPr marL="457200" indent="-457200">
              <a:buFont typeface="Wingdings" panose="05000000000000000000" pitchFamily="2" charset="2"/>
              <a:buChar char="Ø"/>
            </a:pPr>
            <a:r>
              <a:rPr lang="nl-NL" sz="2000" dirty="0"/>
              <a:t>De technische levensduur in stand houden</a:t>
            </a:r>
          </a:p>
          <a:p>
            <a:pPr marL="457200" indent="-457200">
              <a:buFont typeface="Wingdings" panose="05000000000000000000" pitchFamily="2" charset="2"/>
              <a:buChar char="Ø"/>
            </a:pPr>
            <a:r>
              <a:rPr lang="nl-NL" sz="2000" dirty="0"/>
              <a:t>Efficiënt gebruik bruikbaar houden</a:t>
            </a:r>
          </a:p>
          <a:p>
            <a:pPr marL="457200" indent="-457200">
              <a:buFont typeface="Wingdings" panose="05000000000000000000" pitchFamily="2" charset="2"/>
              <a:buChar char="Ø"/>
            </a:pPr>
            <a:r>
              <a:rPr lang="nl-NL" sz="2000" dirty="0"/>
              <a:t>Visuele aspect in goede staat houden</a:t>
            </a:r>
          </a:p>
          <a:p>
            <a:pPr marL="457200" indent="-457200">
              <a:buFont typeface="Wingdings" panose="05000000000000000000" pitchFamily="2" charset="2"/>
              <a:buChar char="Ø"/>
            </a:pPr>
            <a:endParaRPr lang="nl-NL" sz="3200" dirty="0"/>
          </a:p>
        </p:txBody>
      </p:sp>
      <p:pic>
        <p:nvPicPr>
          <p:cNvPr id="4" name="Afbeelding 3">
            <a:extLst>
              <a:ext uri="{FF2B5EF4-FFF2-40B4-BE49-F238E27FC236}">
                <a16:creationId xmlns:a16="http://schemas.microsoft.com/office/drawing/2014/main" id="{A30067C5-75DB-4C01-87CF-AF2C7C4BBCA3}"/>
              </a:ext>
            </a:extLst>
          </p:cNvPr>
          <p:cNvPicPr>
            <a:picLocks noChangeAspect="1"/>
          </p:cNvPicPr>
          <p:nvPr/>
        </p:nvPicPr>
        <p:blipFill>
          <a:blip r:embed="rId2"/>
          <a:stretch>
            <a:fillRect/>
          </a:stretch>
        </p:blipFill>
        <p:spPr>
          <a:xfrm>
            <a:off x="3985156" y="796308"/>
            <a:ext cx="6385178" cy="28993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017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4" name="Afbeelding 3">
            <a:extLst>
              <a:ext uri="{FF2B5EF4-FFF2-40B4-BE49-F238E27FC236}">
                <a16:creationId xmlns:a16="http://schemas.microsoft.com/office/drawing/2014/main" id="{4293DBF8-1446-444B-BA17-35ABB9322C34}"/>
              </a:ext>
            </a:extLst>
          </p:cNvPr>
          <p:cNvPicPr>
            <a:picLocks noChangeAspect="1"/>
          </p:cNvPicPr>
          <p:nvPr/>
        </p:nvPicPr>
        <p:blipFill>
          <a:blip r:embed="rId2"/>
          <a:stretch>
            <a:fillRect/>
          </a:stretch>
        </p:blipFill>
        <p:spPr>
          <a:xfrm>
            <a:off x="2727324" y="1143000"/>
            <a:ext cx="7368086" cy="4595813"/>
          </a:xfrm>
          <a:prstGeom prst="rect">
            <a:avLst/>
          </a:prstGeom>
        </p:spPr>
      </p:pic>
    </p:spTree>
    <p:extLst>
      <p:ext uri="{BB962C8B-B14F-4D97-AF65-F5344CB8AC3E}">
        <p14:creationId xmlns:p14="http://schemas.microsoft.com/office/powerpoint/2010/main" val="55941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3" name="Afbeelding 2">
            <a:extLst>
              <a:ext uri="{FF2B5EF4-FFF2-40B4-BE49-F238E27FC236}">
                <a16:creationId xmlns:a16="http://schemas.microsoft.com/office/drawing/2014/main" id="{F95AEE86-0677-49E6-AF04-7201011695A2}"/>
              </a:ext>
            </a:extLst>
          </p:cNvPr>
          <p:cNvPicPr>
            <a:picLocks noChangeAspect="1"/>
          </p:cNvPicPr>
          <p:nvPr/>
        </p:nvPicPr>
        <p:blipFill>
          <a:blip r:embed="rId2"/>
          <a:stretch>
            <a:fillRect/>
          </a:stretch>
        </p:blipFill>
        <p:spPr>
          <a:xfrm>
            <a:off x="5859301" y="220979"/>
            <a:ext cx="4173700" cy="64160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hthoek 3">
            <a:extLst>
              <a:ext uri="{FF2B5EF4-FFF2-40B4-BE49-F238E27FC236}">
                <a16:creationId xmlns:a16="http://schemas.microsoft.com/office/drawing/2014/main" id="{11DDE751-5308-401F-B8A2-FBCAD2CDD2D8}"/>
              </a:ext>
            </a:extLst>
          </p:cNvPr>
          <p:cNvSpPr/>
          <p:nvPr/>
        </p:nvSpPr>
        <p:spPr>
          <a:xfrm>
            <a:off x="430358" y="1792514"/>
            <a:ext cx="4954312" cy="1200329"/>
          </a:xfrm>
          <a:prstGeom prst="rect">
            <a:avLst/>
          </a:prstGeom>
        </p:spPr>
        <p:txBody>
          <a:bodyPr wrap="square">
            <a:spAutoFit/>
          </a:bodyPr>
          <a:lstStyle/>
          <a:p>
            <a:pPr marL="342900" indent="-342900">
              <a:buFont typeface="Wingdings" panose="05000000000000000000" pitchFamily="2" charset="2"/>
              <a:buChar char="Ø"/>
            </a:pPr>
            <a:r>
              <a:rPr lang="nl-NL" sz="2400" dirty="0"/>
              <a:t>Waar moet je zoal op letten bij onderhoud aan</a:t>
            </a:r>
          </a:p>
          <a:p>
            <a:r>
              <a:rPr lang="nl-NL" sz="2400" dirty="0"/>
              <a:t>    tuinbouwkas?</a:t>
            </a:r>
          </a:p>
        </p:txBody>
      </p:sp>
      <p:pic>
        <p:nvPicPr>
          <p:cNvPr id="8194" name="Picture 2" descr="Afbeeldingsresultaat voor bedrijfsdeuren">
            <a:extLst>
              <a:ext uri="{FF2B5EF4-FFF2-40B4-BE49-F238E27FC236}">
                <a16:creationId xmlns:a16="http://schemas.microsoft.com/office/drawing/2014/main" id="{54A94626-B90D-433A-88AF-AEE10F98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8" y="4871443"/>
            <a:ext cx="4748212" cy="1594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Afbeeldingsresultaat voor bedrijfsdeuren">
            <a:extLst>
              <a:ext uri="{FF2B5EF4-FFF2-40B4-BE49-F238E27FC236}">
                <a16:creationId xmlns:a16="http://schemas.microsoft.com/office/drawing/2014/main" id="{54D3C041-B7A4-4EEE-B5D5-86E3AD3A8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974" y="2387362"/>
            <a:ext cx="2205467" cy="220546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DAD33B15-A375-47BA-B6B4-391A54B62A6A}"/>
              </a:ext>
            </a:extLst>
          </p:cNvPr>
          <p:cNvPicPr>
            <a:picLocks noChangeAspect="1"/>
          </p:cNvPicPr>
          <p:nvPr/>
        </p:nvPicPr>
        <p:blipFill>
          <a:blip r:embed="rId5"/>
          <a:stretch>
            <a:fillRect/>
          </a:stretch>
        </p:blipFill>
        <p:spPr>
          <a:xfrm>
            <a:off x="619774" y="3108230"/>
            <a:ext cx="2039183" cy="1465262"/>
          </a:xfrm>
          <a:prstGeom prst="rect">
            <a:avLst/>
          </a:prstGeom>
        </p:spPr>
      </p:pic>
    </p:spTree>
    <p:extLst>
      <p:ext uri="{BB962C8B-B14F-4D97-AF65-F5344CB8AC3E}">
        <p14:creationId xmlns:p14="http://schemas.microsoft.com/office/powerpoint/2010/main" val="250630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1026" name="Picture 2" descr="Afbeeldingsresultaat voor Calamiteitenregeling glasteelt">
            <a:extLst>
              <a:ext uri="{FF2B5EF4-FFF2-40B4-BE49-F238E27FC236}">
                <a16:creationId xmlns:a16="http://schemas.microsoft.com/office/drawing/2014/main" id="{2D1574DB-C063-461B-9671-710D0473F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300" y="3854450"/>
            <a:ext cx="259080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Afbeeldingsresultaat voor Calamiteitenregeling glasteelt">
            <a:extLst>
              <a:ext uri="{FF2B5EF4-FFF2-40B4-BE49-F238E27FC236}">
                <a16:creationId xmlns:a16="http://schemas.microsoft.com/office/drawing/2014/main" id="{B18AD1AE-D7FB-43CF-8F75-8CD2C86E4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317" y="442647"/>
            <a:ext cx="4163583" cy="2617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AB75FA1C-F022-4736-8E98-A560EDFDACDB}"/>
              </a:ext>
            </a:extLst>
          </p:cNvPr>
          <p:cNvSpPr/>
          <p:nvPr/>
        </p:nvSpPr>
        <p:spPr>
          <a:xfrm>
            <a:off x="408366" y="3167390"/>
            <a:ext cx="5368777" cy="523220"/>
          </a:xfrm>
          <a:prstGeom prst="rect">
            <a:avLst/>
          </a:prstGeom>
        </p:spPr>
        <p:txBody>
          <a:bodyPr wrap="none">
            <a:spAutoFit/>
          </a:bodyPr>
          <a:lstStyle/>
          <a:p>
            <a:pPr marL="457200" indent="-457200">
              <a:buFont typeface="Wingdings" panose="05000000000000000000" pitchFamily="2" charset="2"/>
              <a:buChar char="Ø"/>
            </a:pPr>
            <a:r>
              <a:rPr lang="nl-NL" sz="2800" dirty="0"/>
              <a:t>Calamiteitenregeling glasteelt</a:t>
            </a:r>
          </a:p>
        </p:txBody>
      </p:sp>
      <p:pic>
        <p:nvPicPr>
          <p:cNvPr id="1030" name="Picture 6" descr="Afbeeldingsresultaat voor stormschade glasteelt">
            <a:extLst>
              <a:ext uri="{FF2B5EF4-FFF2-40B4-BE49-F238E27FC236}">
                <a16:creationId xmlns:a16="http://schemas.microsoft.com/office/drawing/2014/main" id="{6F0F63F1-E330-4327-900A-E1717F68D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531" y="649201"/>
            <a:ext cx="24765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Afbeeldingsresultaat voor stormschade glasteelt">
            <a:extLst>
              <a:ext uri="{FF2B5EF4-FFF2-40B4-BE49-F238E27FC236}">
                <a16:creationId xmlns:a16="http://schemas.microsoft.com/office/drawing/2014/main" id="{44D8AE81-D098-43D6-ADE0-614F6D5B3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30" y="4695824"/>
            <a:ext cx="2476500" cy="1885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Afbeeldingsresultaat voor waterschade glasteelt">
            <a:extLst>
              <a:ext uri="{FF2B5EF4-FFF2-40B4-BE49-F238E27FC236}">
                <a16:creationId xmlns:a16="http://schemas.microsoft.com/office/drawing/2014/main" id="{17C51347-872A-4741-9C94-31AA635B4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2799" y="3824287"/>
            <a:ext cx="2619375" cy="1743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6" name="Picture 12" descr="Afbeeldingsresultaat voor waterschade glasteelt">
            <a:extLst>
              <a:ext uri="{FF2B5EF4-FFF2-40B4-BE49-F238E27FC236}">
                <a16:creationId xmlns:a16="http://schemas.microsoft.com/office/drawing/2014/main" id="{FBAFD322-7297-4DC6-A14E-247EAF73F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3312" y="4121150"/>
            <a:ext cx="2228850" cy="2057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5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anim calcmode="lin" valueType="num">
                                      <p:cBhvr>
                                        <p:cTn id="18" dur="1000" fill="hold"/>
                                        <p:tgtEl>
                                          <p:spTgt spid="1032"/>
                                        </p:tgtEl>
                                        <p:attrNameLst>
                                          <p:attrName>ppt_x</p:attrName>
                                        </p:attrNameLst>
                                      </p:cBhvr>
                                      <p:tavLst>
                                        <p:tav tm="0">
                                          <p:val>
                                            <p:strVal val="#ppt_x"/>
                                          </p:val>
                                        </p:tav>
                                        <p:tav tm="100000">
                                          <p:val>
                                            <p:strVal val="#ppt_x"/>
                                          </p:val>
                                        </p:tav>
                                      </p:tavLst>
                                    </p:anim>
                                    <p:anim calcmode="lin" valueType="num">
                                      <p:cBhvr>
                                        <p:cTn id="1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155574" y="719179"/>
            <a:ext cx="5460149" cy="769441"/>
          </a:xfrm>
          <a:prstGeom prst="rect">
            <a:avLst/>
          </a:prstGeom>
          <a:noFill/>
        </p:spPr>
        <p:txBody>
          <a:bodyPr wrap="none" rtlCol="0">
            <a:spAutoFit/>
          </a:bodyPr>
          <a:lstStyle/>
          <a:p>
            <a:r>
              <a:rPr lang="nl-NL" sz="4400" dirty="0"/>
              <a:t>Plantenteelt </a:t>
            </a:r>
            <a:r>
              <a:rPr lang="nl-NL" sz="4400" dirty="0" err="1"/>
              <a:t>vakdag</a:t>
            </a:r>
            <a:r>
              <a:rPr lang="nl-NL" sz="4400" dirty="0"/>
              <a:t>  </a:t>
            </a:r>
          </a:p>
        </p:txBody>
      </p:sp>
      <p:sp>
        <p:nvSpPr>
          <p:cNvPr id="5" name="Tekstvak 4">
            <a:extLst>
              <a:ext uri="{FF2B5EF4-FFF2-40B4-BE49-F238E27FC236}">
                <a16:creationId xmlns:a16="http://schemas.microsoft.com/office/drawing/2014/main" id="{E21E1832-0911-4D1B-833B-015388B2AD9B}"/>
              </a:ext>
            </a:extLst>
          </p:cNvPr>
          <p:cNvSpPr txBox="1"/>
          <p:nvPr/>
        </p:nvSpPr>
        <p:spPr>
          <a:xfrm>
            <a:off x="10037135" y="6411433"/>
            <a:ext cx="954107" cy="369332"/>
          </a:xfrm>
          <a:prstGeom prst="rect">
            <a:avLst/>
          </a:prstGeom>
          <a:noFill/>
        </p:spPr>
        <p:txBody>
          <a:bodyPr wrap="none" rtlCol="0">
            <a:spAutoFit/>
          </a:bodyPr>
          <a:lstStyle/>
          <a:p>
            <a:r>
              <a:rPr lang="nl-NL" dirty="0"/>
              <a:t>B. Boer</a:t>
            </a:r>
          </a:p>
        </p:txBody>
      </p:sp>
      <p:pic>
        <p:nvPicPr>
          <p:cNvPr id="3074" name="Picture 2" descr="Afbeeldingsresultaat voor veiling en handel">
            <a:extLst>
              <a:ext uri="{FF2B5EF4-FFF2-40B4-BE49-F238E27FC236}">
                <a16:creationId xmlns:a16="http://schemas.microsoft.com/office/drawing/2014/main" id="{3B3A9F16-2A3C-4A6C-86A9-91829AA3F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036" y="3572538"/>
            <a:ext cx="4145618" cy="26408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6" name="Picture 4" descr="Afbeeldingsresultaat voor bloemenveiling en handel">
            <a:extLst>
              <a:ext uri="{FF2B5EF4-FFF2-40B4-BE49-F238E27FC236}">
                <a16:creationId xmlns:a16="http://schemas.microsoft.com/office/drawing/2014/main" id="{083A2E5D-490D-4529-A64C-381453B47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984" y="338877"/>
            <a:ext cx="4359127" cy="27669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Gerelateerde afbeelding">
            <a:extLst>
              <a:ext uri="{FF2B5EF4-FFF2-40B4-BE49-F238E27FC236}">
                <a16:creationId xmlns:a16="http://schemas.microsoft.com/office/drawing/2014/main" id="{EDA85B37-A15A-4949-8B07-50284B707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26" y="1973583"/>
            <a:ext cx="4793843" cy="3197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27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Rechthoek 2">
            <a:extLst>
              <a:ext uri="{FF2B5EF4-FFF2-40B4-BE49-F238E27FC236}">
                <a16:creationId xmlns:a16="http://schemas.microsoft.com/office/drawing/2014/main" id="{F80A2655-412A-4E35-B615-4FED9B04A9C4}"/>
              </a:ext>
            </a:extLst>
          </p:cNvPr>
          <p:cNvSpPr/>
          <p:nvPr/>
        </p:nvSpPr>
        <p:spPr>
          <a:xfrm>
            <a:off x="704369" y="2012434"/>
            <a:ext cx="9810186" cy="523220"/>
          </a:xfrm>
          <a:prstGeom prst="rect">
            <a:avLst/>
          </a:prstGeom>
        </p:spPr>
        <p:txBody>
          <a:bodyPr wrap="none">
            <a:spAutoFit/>
          </a:bodyPr>
          <a:lstStyle/>
          <a:p>
            <a:pPr marL="457200" indent="-457200">
              <a:buFont typeface="Wingdings" panose="05000000000000000000" pitchFamily="2" charset="2"/>
              <a:buChar char="Ø"/>
            </a:pPr>
            <a:r>
              <a:rPr lang="nl-NL" sz="2800" dirty="0"/>
              <a:t>Wat zijn meest voorkomende calamiteiten in de glasteelt?</a:t>
            </a:r>
          </a:p>
        </p:txBody>
      </p:sp>
      <p:pic>
        <p:nvPicPr>
          <p:cNvPr id="2050" name="Picture 2" descr="Afbeeldingsresultaat voor wkk installatie">
            <a:extLst>
              <a:ext uri="{FF2B5EF4-FFF2-40B4-BE49-F238E27FC236}">
                <a16:creationId xmlns:a16="http://schemas.microsoft.com/office/drawing/2014/main" id="{286EE531-E19C-4403-9342-E26FF0A5A5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5900" y="391847"/>
            <a:ext cx="4924431" cy="120033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Afbeeldingsresultaat voor wateroverlast tuinbouw">
            <a:extLst>
              <a:ext uri="{FF2B5EF4-FFF2-40B4-BE49-F238E27FC236}">
                <a16:creationId xmlns:a16="http://schemas.microsoft.com/office/drawing/2014/main" id="{E04090C2-6E62-4A62-944C-1E1F9080E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271" y="2556291"/>
            <a:ext cx="2881091" cy="19347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Afbeeldingsresultaat voor stormt tuinbouw">
            <a:extLst>
              <a:ext uri="{FF2B5EF4-FFF2-40B4-BE49-F238E27FC236}">
                <a16:creationId xmlns:a16="http://schemas.microsoft.com/office/drawing/2014/main" id="{40835367-4F9F-4F07-B621-5FB53EDC1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718" y="2747963"/>
            <a:ext cx="2628900"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6" name="Picture 8" descr="Afbeeldingsresultaat voor stormt tuinbouw">
            <a:extLst>
              <a:ext uri="{FF2B5EF4-FFF2-40B4-BE49-F238E27FC236}">
                <a16:creationId xmlns:a16="http://schemas.microsoft.com/office/drawing/2014/main" id="{32EBD716-527F-4CAC-8870-2D24E8AC8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813" y="4980253"/>
            <a:ext cx="3076575"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descr="Afbeeldingsresultaat voor brandbaar schermdoek tuinbouw">
            <a:extLst>
              <a:ext uri="{FF2B5EF4-FFF2-40B4-BE49-F238E27FC236}">
                <a16:creationId xmlns:a16="http://schemas.microsoft.com/office/drawing/2014/main" id="{B8495DD5-66D0-4ACD-BA2A-6121D2300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9637" y="3271470"/>
            <a:ext cx="2360613" cy="3055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Afbeeldingsresultaat voor watersilo geklapt tuinbouw">
            <a:extLst>
              <a:ext uri="{FF2B5EF4-FFF2-40B4-BE49-F238E27FC236}">
                <a16:creationId xmlns:a16="http://schemas.microsoft.com/office/drawing/2014/main" id="{23385C70-EB1D-42F0-A864-A929FE57DB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054" y="4452262"/>
            <a:ext cx="1585964" cy="211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descr="Gerelateerde afbeelding">
            <a:extLst>
              <a:ext uri="{FF2B5EF4-FFF2-40B4-BE49-F238E27FC236}">
                <a16:creationId xmlns:a16="http://schemas.microsoft.com/office/drawing/2014/main" id="{D371CA39-3506-49FA-BF0A-4DDBE99557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1840" y="4799278"/>
            <a:ext cx="2466975" cy="1847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7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1000"/>
                                        <p:tgtEl>
                                          <p:spTgt spid="2060"/>
                                        </p:tgtEl>
                                      </p:cBhvr>
                                    </p:animEffect>
                                    <p:anim calcmode="lin" valueType="num">
                                      <p:cBhvr>
                                        <p:cTn id="8" dur="1000" fill="hold"/>
                                        <p:tgtEl>
                                          <p:spTgt spid="2060"/>
                                        </p:tgtEl>
                                        <p:attrNameLst>
                                          <p:attrName>ppt_x</p:attrName>
                                        </p:attrNameLst>
                                      </p:cBhvr>
                                      <p:tavLst>
                                        <p:tav tm="0">
                                          <p:val>
                                            <p:strVal val="#ppt_x"/>
                                          </p:val>
                                        </p:tav>
                                        <p:tav tm="100000">
                                          <p:val>
                                            <p:strVal val="#ppt_x"/>
                                          </p:val>
                                        </p:tav>
                                      </p:tavLst>
                                    </p:anim>
                                    <p:anim calcmode="lin" valueType="num">
                                      <p:cBhvr>
                                        <p:cTn id="9" dur="1000" fill="hold"/>
                                        <p:tgtEl>
                                          <p:spTgt spid="20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62"/>
                                        </p:tgtEl>
                                        <p:attrNameLst>
                                          <p:attrName>style.visibility</p:attrName>
                                        </p:attrNameLst>
                                      </p:cBhvr>
                                      <p:to>
                                        <p:strVal val="visible"/>
                                      </p:to>
                                    </p:set>
                                    <p:animEffect transition="in" filter="fade">
                                      <p:cBhvr>
                                        <p:cTn id="12" dur="1000"/>
                                        <p:tgtEl>
                                          <p:spTgt spid="2062"/>
                                        </p:tgtEl>
                                      </p:cBhvr>
                                    </p:animEffect>
                                    <p:anim calcmode="lin" valueType="num">
                                      <p:cBhvr>
                                        <p:cTn id="13" dur="1000" fill="hold"/>
                                        <p:tgtEl>
                                          <p:spTgt spid="2062"/>
                                        </p:tgtEl>
                                        <p:attrNameLst>
                                          <p:attrName>ppt_x</p:attrName>
                                        </p:attrNameLst>
                                      </p:cBhvr>
                                      <p:tavLst>
                                        <p:tav tm="0">
                                          <p:val>
                                            <p:strVal val="#ppt_x"/>
                                          </p:val>
                                        </p:tav>
                                        <p:tav tm="100000">
                                          <p:val>
                                            <p:strVal val="#ppt_x"/>
                                          </p:val>
                                        </p:tav>
                                      </p:tavLst>
                                    </p:anim>
                                    <p:anim calcmode="lin" valueType="num">
                                      <p:cBhvr>
                                        <p:cTn id="14"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1000"/>
                                        <p:tgtEl>
                                          <p:spTgt spid="2056"/>
                                        </p:tgtEl>
                                      </p:cBhvr>
                                    </p:animEffect>
                                    <p:anim calcmode="lin" valueType="num">
                                      <p:cBhvr>
                                        <p:cTn id="20" dur="1000" fill="hold"/>
                                        <p:tgtEl>
                                          <p:spTgt spid="2056"/>
                                        </p:tgtEl>
                                        <p:attrNameLst>
                                          <p:attrName>ppt_x</p:attrName>
                                        </p:attrNameLst>
                                      </p:cBhvr>
                                      <p:tavLst>
                                        <p:tav tm="0">
                                          <p:val>
                                            <p:strVal val="#ppt_x"/>
                                          </p:val>
                                        </p:tav>
                                        <p:tav tm="100000">
                                          <p:val>
                                            <p:strVal val="#ppt_x"/>
                                          </p:val>
                                        </p:tav>
                                      </p:tavLst>
                                    </p:anim>
                                    <p:anim calcmode="lin" valueType="num">
                                      <p:cBhvr>
                                        <p:cTn id="21" dur="1000" fill="hold"/>
                                        <p:tgtEl>
                                          <p:spTgt spid="205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1000"/>
                                        <p:tgtEl>
                                          <p:spTgt spid="2054"/>
                                        </p:tgtEl>
                                      </p:cBhvr>
                                    </p:animEffect>
                                    <p:anim calcmode="lin" valueType="num">
                                      <p:cBhvr>
                                        <p:cTn id="25" dur="1000" fill="hold"/>
                                        <p:tgtEl>
                                          <p:spTgt spid="2054"/>
                                        </p:tgtEl>
                                        <p:attrNameLst>
                                          <p:attrName>ppt_x</p:attrName>
                                        </p:attrNameLst>
                                      </p:cBhvr>
                                      <p:tavLst>
                                        <p:tav tm="0">
                                          <p:val>
                                            <p:strVal val="#ppt_x"/>
                                          </p:val>
                                        </p:tav>
                                        <p:tav tm="100000">
                                          <p:val>
                                            <p:strVal val="#ppt_x"/>
                                          </p:val>
                                        </p:tav>
                                      </p:tavLst>
                                    </p:anim>
                                    <p:anim calcmode="lin" valueType="num">
                                      <p:cBhvr>
                                        <p:cTn id="2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Tekstvak 2">
            <a:extLst>
              <a:ext uri="{FF2B5EF4-FFF2-40B4-BE49-F238E27FC236}">
                <a16:creationId xmlns:a16="http://schemas.microsoft.com/office/drawing/2014/main" id="{688FD2E5-175D-4A13-A084-2EF0F6B8478F}"/>
              </a:ext>
            </a:extLst>
          </p:cNvPr>
          <p:cNvSpPr txBox="1"/>
          <p:nvPr/>
        </p:nvSpPr>
        <p:spPr>
          <a:xfrm>
            <a:off x="4851400" y="761178"/>
            <a:ext cx="3757760" cy="461665"/>
          </a:xfrm>
          <a:prstGeom prst="rect">
            <a:avLst/>
          </a:prstGeom>
          <a:noFill/>
        </p:spPr>
        <p:txBody>
          <a:bodyPr wrap="none" rtlCol="0">
            <a:spAutoFit/>
          </a:bodyPr>
          <a:lstStyle/>
          <a:p>
            <a:r>
              <a:rPr lang="nl-NL" sz="2400" b="1" dirty="0"/>
              <a:t>Bovenbouw van een kas</a:t>
            </a:r>
          </a:p>
        </p:txBody>
      </p:sp>
      <p:pic>
        <p:nvPicPr>
          <p:cNvPr id="5" name="Afbeelding 4">
            <a:extLst>
              <a:ext uri="{FF2B5EF4-FFF2-40B4-BE49-F238E27FC236}">
                <a16:creationId xmlns:a16="http://schemas.microsoft.com/office/drawing/2014/main" id="{58433D24-11B2-452B-BD3A-5A1FE404F9BF}"/>
              </a:ext>
            </a:extLst>
          </p:cNvPr>
          <p:cNvPicPr>
            <a:picLocks noChangeAspect="1"/>
          </p:cNvPicPr>
          <p:nvPr/>
        </p:nvPicPr>
        <p:blipFill>
          <a:blip r:embed="rId2"/>
          <a:stretch>
            <a:fillRect/>
          </a:stretch>
        </p:blipFill>
        <p:spPr>
          <a:xfrm>
            <a:off x="998173" y="3492690"/>
            <a:ext cx="4459288" cy="2604132"/>
          </a:xfrm>
          <a:prstGeom prst="rect">
            <a:avLst/>
          </a:prstGeom>
          <a:ln>
            <a:noFill/>
          </a:ln>
          <a:effectLst>
            <a:outerShdw blurRad="292100" dist="139700" dir="2700000" algn="tl" rotWithShape="0">
              <a:srgbClr val="333333">
                <a:alpha val="65000"/>
              </a:srgbClr>
            </a:outerShdw>
          </a:effectLst>
        </p:spPr>
      </p:pic>
      <p:pic>
        <p:nvPicPr>
          <p:cNvPr id="1026" name="Picture 2" descr="Afbeeldingsresultaat voor ramen in een kas westland">
            <a:extLst>
              <a:ext uri="{FF2B5EF4-FFF2-40B4-BE49-F238E27FC236}">
                <a16:creationId xmlns:a16="http://schemas.microsoft.com/office/drawing/2014/main" id="{FA6A7624-3F79-4C15-B0F8-A4193AF0C6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00" y="1388976"/>
            <a:ext cx="46355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39F517C-25A4-4F53-8A51-231D701B69A2}"/>
              </a:ext>
            </a:extLst>
          </p:cNvPr>
          <p:cNvPicPr>
            <a:picLocks noChangeAspect="1"/>
          </p:cNvPicPr>
          <p:nvPr/>
        </p:nvPicPr>
        <p:blipFill>
          <a:blip r:embed="rId4"/>
          <a:stretch>
            <a:fillRect/>
          </a:stretch>
        </p:blipFill>
        <p:spPr>
          <a:xfrm>
            <a:off x="6708922" y="4638859"/>
            <a:ext cx="3800475" cy="1962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hthoek 6">
            <a:extLst>
              <a:ext uri="{FF2B5EF4-FFF2-40B4-BE49-F238E27FC236}">
                <a16:creationId xmlns:a16="http://schemas.microsoft.com/office/drawing/2014/main" id="{1899B094-0340-4268-A4EB-68D7754F3E30}"/>
              </a:ext>
            </a:extLst>
          </p:cNvPr>
          <p:cNvSpPr/>
          <p:nvPr/>
        </p:nvSpPr>
        <p:spPr>
          <a:xfrm>
            <a:off x="10744200" y="5300509"/>
            <a:ext cx="1277811" cy="923330"/>
          </a:xfrm>
          <a:prstGeom prst="rect">
            <a:avLst/>
          </a:prstGeom>
        </p:spPr>
        <p:txBody>
          <a:bodyPr wrap="square">
            <a:spAutoFit/>
          </a:bodyPr>
          <a:lstStyle/>
          <a:p>
            <a:r>
              <a:rPr lang="nl-NL" dirty="0"/>
              <a:t>Prefab gesneden glas</a:t>
            </a:r>
          </a:p>
        </p:txBody>
      </p:sp>
    </p:spTree>
    <p:extLst>
      <p:ext uri="{BB962C8B-B14F-4D97-AF65-F5344CB8AC3E}">
        <p14:creationId xmlns:p14="http://schemas.microsoft.com/office/powerpoint/2010/main" val="3252621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3" name="Afbeelding 2">
            <a:extLst>
              <a:ext uri="{FF2B5EF4-FFF2-40B4-BE49-F238E27FC236}">
                <a16:creationId xmlns:a16="http://schemas.microsoft.com/office/drawing/2014/main" id="{7563BE95-78CB-4853-A2C0-223D9C3AF259}"/>
              </a:ext>
            </a:extLst>
          </p:cNvPr>
          <p:cNvPicPr>
            <a:picLocks noChangeAspect="1"/>
          </p:cNvPicPr>
          <p:nvPr/>
        </p:nvPicPr>
        <p:blipFill>
          <a:blip r:embed="rId2"/>
          <a:stretch>
            <a:fillRect/>
          </a:stretch>
        </p:blipFill>
        <p:spPr>
          <a:xfrm>
            <a:off x="3956050" y="992011"/>
            <a:ext cx="6134100" cy="3057525"/>
          </a:xfrm>
          <a:prstGeom prst="rect">
            <a:avLst/>
          </a:prstGeom>
        </p:spPr>
      </p:pic>
      <p:pic>
        <p:nvPicPr>
          <p:cNvPr id="4" name="Afbeelding 3">
            <a:extLst>
              <a:ext uri="{FF2B5EF4-FFF2-40B4-BE49-F238E27FC236}">
                <a16:creationId xmlns:a16="http://schemas.microsoft.com/office/drawing/2014/main" id="{49E4E524-86C5-4981-8F1A-771A962D608D}"/>
              </a:ext>
            </a:extLst>
          </p:cNvPr>
          <p:cNvPicPr>
            <a:picLocks noChangeAspect="1"/>
          </p:cNvPicPr>
          <p:nvPr/>
        </p:nvPicPr>
        <p:blipFill>
          <a:blip r:embed="rId3"/>
          <a:stretch>
            <a:fillRect/>
          </a:stretch>
        </p:blipFill>
        <p:spPr>
          <a:xfrm>
            <a:off x="8380412" y="4317185"/>
            <a:ext cx="2523449" cy="1496239"/>
          </a:xfrm>
          <a:prstGeom prst="rect">
            <a:avLst/>
          </a:prstGeom>
        </p:spPr>
      </p:pic>
      <p:sp>
        <p:nvSpPr>
          <p:cNvPr id="5" name="Rechthoek 4">
            <a:extLst>
              <a:ext uri="{FF2B5EF4-FFF2-40B4-BE49-F238E27FC236}">
                <a16:creationId xmlns:a16="http://schemas.microsoft.com/office/drawing/2014/main" id="{BB7BB856-28B7-4518-8094-2EACAA226E66}"/>
              </a:ext>
            </a:extLst>
          </p:cNvPr>
          <p:cNvSpPr/>
          <p:nvPr/>
        </p:nvSpPr>
        <p:spPr>
          <a:xfrm>
            <a:off x="411839" y="4049536"/>
            <a:ext cx="3929281" cy="369332"/>
          </a:xfrm>
          <a:prstGeom prst="rect">
            <a:avLst/>
          </a:prstGeom>
        </p:spPr>
        <p:txBody>
          <a:bodyPr wrap="none">
            <a:spAutoFit/>
          </a:bodyPr>
          <a:lstStyle/>
          <a:p>
            <a:pPr algn="ctr"/>
            <a:r>
              <a:rPr lang="nl-NL" dirty="0">
                <a:latin typeface="HelveticaNeue"/>
              </a:rPr>
              <a:t>Kasdekken slijten door weer en wind</a:t>
            </a:r>
            <a:endParaRPr lang="nl-NL" b="0" i="0" dirty="0">
              <a:effectLst/>
              <a:latin typeface="HelveticaNeue"/>
            </a:endParaRPr>
          </a:p>
        </p:txBody>
      </p:sp>
      <p:sp>
        <p:nvSpPr>
          <p:cNvPr id="6" name="Rechthoek 5">
            <a:extLst>
              <a:ext uri="{FF2B5EF4-FFF2-40B4-BE49-F238E27FC236}">
                <a16:creationId xmlns:a16="http://schemas.microsoft.com/office/drawing/2014/main" id="{8641DD6E-DDFE-444C-A62B-D442FC2DBFB0}"/>
              </a:ext>
            </a:extLst>
          </p:cNvPr>
          <p:cNvSpPr/>
          <p:nvPr/>
        </p:nvSpPr>
        <p:spPr>
          <a:xfrm>
            <a:off x="411839" y="4480372"/>
            <a:ext cx="6096000" cy="1754326"/>
          </a:xfrm>
          <a:prstGeom prst="rect">
            <a:avLst/>
          </a:prstGeom>
        </p:spPr>
        <p:txBody>
          <a:bodyPr>
            <a:spAutoFit/>
          </a:bodyPr>
          <a:lstStyle/>
          <a:p>
            <a:r>
              <a:rPr lang="nl-NL" dirty="0">
                <a:solidFill>
                  <a:srgbClr val="525454"/>
                </a:solidFill>
                <a:latin typeface="HelveticaNeueLight"/>
              </a:rPr>
              <a:t>Technisch specialist Theo </a:t>
            </a:r>
            <a:r>
              <a:rPr lang="nl-NL" dirty="0" err="1">
                <a:solidFill>
                  <a:srgbClr val="525454"/>
                </a:solidFill>
                <a:latin typeface="HelveticaNeueLight"/>
              </a:rPr>
              <a:t>Herngreen</a:t>
            </a:r>
            <a:r>
              <a:rPr lang="nl-NL" dirty="0">
                <a:solidFill>
                  <a:srgbClr val="525454"/>
                </a:solidFill>
                <a:latin typeface="HelveticaNeueLight"/>
              </a:rPr>
              <a:t>: “Wat zwak, versleten of slecht onderhouden is, gaat het eerste kapot. Bijvoorbeeld ruiten met finten erin. Bij een storm zijn dit de eerste ruiten die sneuvelen. Het is goed om je daar als ondernemer bewust van te zijn. Onderhoud helpt om een kas minder kwetsbaar te maken."</a:t>
            </a:r>
            <a:endParaRPr lang="nl-NL" dirty="0"/>
          </a:p>
        </p:txBody>
      </p:sp>
      <p:sp>
        <p:nvSpPr>
          <p:cNvPr id="7" name="Rechthoek 6">
            <a:extLst>
              <a:ext uri="{FF2B5EF4-FFF2-40B4-BE49-F238E27FC236}">
                <a16:creationId xmlns:a16="http://schemas.microsoft.com/office/drawing/2014/main" id="{FABAC847-F4F8-4DDA-93B0-13187C6DD0A7}"/>
              </a:ext>
            </a:extLst>
          </p:cNvPr>
          <p:cNvSpPr/>
          <p:nvPr/>
        </p:nvSpPr>
        <p:spPr>
          <a:xfrm>
            <a:off x="411839" y="6234698"/>
            <a:ext cx="4788490" cy="369332"/>
          </a:xfrm>
          <a:prstGeom prst="rect">
            <a:avLst/>
          </a:prstGeom>
        </p:spPr>
        <p:txBody>
          <a:bodyPr wrap="none">
            <a:spAutoFit/>
          </a:bodyPr>
          <a:lstStyle/>
          <a:p>
            <a:r>
              <a:rPr lang="nl-NL" dirty="0">
                <a:hlinkClick r:id="rId4"/>
              </a:rPr>
              <a:t>https://nieuws.interpolis.nl/onderhoudkasdek/</a:t>
            </a:r>
            <a:endParaRPr lang="nl-NL" dirty="0"/>
          </a:p>
        </p:txBody>
      </p:sp>
      <p:pic>
        <p:nvPicPr>
          <p:cNvPr id="2050" name="Picture 2" descr="Kasdekken slijten door weer en wind”">
            <a:extLst>
              <a:ext uri="{FF2B5EF4-FFF2-40B4-BE49-F238E27FC236}">
                <a16:creationId xmlns:a16="http://schemas.microsoft.com/office/drawing/2014/main" id="{2F8E4EDD-CB7D-4C16-AFAA-C6A52A226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69" y="2233136"/>
            <a:ext cx="2116898" cy="1409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4" name="Afbeelding 3">
            <a:extLst>
              <a:ext uri="{FF2B5EF4-FFF2-40B4-BE49-F238E27FC236}">
                <a16:creationId xmlns:a16="http://schemas.microsoft.com/office/drawing/2014/main" id="{E1368E57-35DA-4A12-9C83-3F8CD46D780F}"/>
              </a:ext>
            </a:extLst>
          </p:cNvPr>
          <p:cNvPicPr>
            <a:picLocks noChangeAspect="1"/>
          </p:cNvPicPr>
          <p:nvPr/>
        </p:nvPicPr>
        <p:blipFill>
          <a:blip r:embed="rId2"/>
          <a:stretch>
            <a:fillRect/>
          </a:stretch>
        </p:blipFill>
        <p:spPr>
          <a:xfrm>
            <a:off x="5307012" y="650875"/>
            <a:ext cx="4752975" cy="4057650"/>
          </a:xfrm>
          <a:prstGeom prst="rect">
            <a:avLst/>
          </a:prstGeom>
        </p:spPr>
      </p:pic>
      <p:sp>
        <p:nvSpPr>
          <p:cNvPr id="8" name="Rechthoek 7">
            <a:extLst>
              <a:ext uri="{FF2B5EF4-FFF2-40B4-BE49-F238E27FC236}">
                <a16:creationId xmlns:a16="http://schemas.microsoft.com/office/drawing/2014/main" id="{07CE1604-B231-463E-A336-7BD7B0CFEBAE}"/>
              </a:ext>
            </a:extLst>
          </p:cNvPr>
          <p:cNvSpPr/>
          <p:nvPr/>
        </p:nvSpPr>
        <p:spPr>
          <a:xfrm>
            <a:off x="469900" y="4708525"/>
            <a:ext cx="11010900" cy="1754326"/>
          </a:xfrm>
          <a:prstGeom prst="rect">
            <a:avLst/>
          </a:prstGeom>
        </p:spPr>
        <p:txBody>
          <a:bodyPr wrap="square">
            <a:spAutoFit/>
          </a:bodyPr>
          <a:lstStyle/>
          <a:p>
            <a:r>
              <a:rPr lang="nl-NL" dirty="0">
                <a:solidFill>
                  <a:srgbClr val="5E565E"/>
                </a:solidFill>
                <a:latin typeface="unit-rounded"/>
              </a:rPr>
              <a:t>Diffuus licht is verstrooid licht dat gelijkmatig verdeeld wordt en vanuit alle richtingen alle kanten op valt, zodat er geen harde schaduwen te zien zijn. Dit is positief voor het gewas. Vooral hoog opgaande gewassen met grote bladeren profiteren van diffuus licht, omdat de verticale lichtverdeling sterk verbeterd wordt. Op die manier ontvangen de bladeren onderin het gewas meer licht dan bij direct licht. Wanneer de onderste bladeren meer licht ontvangen, leidt dit tot meer fotosynthese en groei van het gewas. Ook kunnen veel gewassen diffuus licht beter en efficiënter benutten dan direct licht.</a:t>
            </a:r>
            <a:endParaRPr lang="nl-NL" dirty="0"/>
          </a:p>
        </p:txBody>
      </p:sp>
    </p:spTree>
    <p:extLst>
      <p:ext uri="{BB962C8B-B14F-4D97-AF65-F5344CB8AC3E}">
        <p14:creationId xmlns:p14="http://schemas.microsoft.com/office/powerpoint/2010/main" val="9718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Rechthoek 2">
            <a:extLst>
              <a:ext uri="{FF2B5EF4-FFF2-40B4-BE49-F238E27FC236}">
                <a16:creationId xmlns:a16="http://schemas.microsoft.com/office/drawing/2014/main" id="{66D76422-B77B-4532-AE8A-AF0ACEF61388}"/>
              </a:ext>
            </a:extLst>
          </p:cNvPr>
          <p:cNvSpPr/>
          <p:nvPr/>
        </p:nvSpPr>
        <p:spPr>
          <a:xfrm>
            <a:off x="3227817" y="288074"/>
            <a:ext cx="3826689" cy="430887"/>
          </a:xfrm>
          <a:prstGeom prst="rect">
            <a:avLst/>
          </a:prstGeom>
        </p:spPr>
        <p:txBody>
          <a:bodyPr wrap="none">
            <a:spAutoFit/>
          </a:bodyPr>
          <a:lstStyle/>
          <a:p>
            <a:r>
              <a:rPr lang="nl-NL" sz="2200" dirty="0">
                <a:solidFill>
                  <a:srgbClr val="FF660D"/>
                </a:solidFill>
                <a:latin typeface="Arial" panose="020B0604020202020204" pitchFamily="34" charset="0"/>
              </a:rPr>
              <a:t>Kunststof of glazen </a:t>
            </a:r>
            <a:r>
              <a:rPr lang="nl-NL" sz="2200" dirty="0" err="1">
                <a:solidFill>
                  <a:srgbClr val="FF660D"/>
                </a:solidFill>
                <a:latin typeface="Arial" panose="020B0604020202020204" pitchFamily="34" charset="0"/>
              </a:rPr>
              <a:t>dekruiten</a:t>
            </a:r>
            <a:endParaRPr lang="nl-NL" sz="2200" dirty="0"/>
          </a:p>
        </p:txBody>
      </p:sp>
      <p:sp>
        <p:nvSpPr>
          <p:cNvPr id="4" name="Rechthoek 3">
            <a:extLst>
              <a:ext uri="{FF2B5EF4-FFF2-40B4-BE49-F238E27FC236}">
                <a16:creationId xmlns:a16="http://schemas.microsoft.com/office/drawing/2014/main" id="{7D61ADC3-D2A5-4CAB-BBA1-C2E66C61AFD5}"/>
              </a:ext>
            </a:extLst>
          </p:cNvPr>
          <p:cNvSpPr/>
          <p:nvPr/>
        </p:nvSpPr>
        <p:spPr>
          <a:xfrm>
            <a:off x="473075" y="2150113"/>
            <a:ext cx="8531226" cy="2308324"/>
          </a:xfrm>
          <a:prstGeom prst="rect">
            <a:avLst/>
          </a:prstGeom>
        </p:spPr>
        <p:txBody>
          <a:bodyPr wrap="square">
            <a:spAutoFit/>
          </a:bodyPr>
          <a:lstStyle/>
          <a:p>
            <a:r>
              <a:rPr lang="nl-NL" dirty="0">
                <a:solidFill>
                  <a:srgbClr val="222222"/>
                </a:solidFill>
                <a:latin typeface="Arial" panose="020B0604020202020204" pitchFamily="34" charset="0"/>
              </a:rPr>
              <a:t>Voorbeelden van kunststof materiaal zijn o.a. polycarbonaat en acrylaat. Vooral als een voorwaarde is dat het dek van de kas open kan. Bij enkele boomkwekerijgewassen kan gebruik van polycarbonaat dan voordelen</a:t>
            </a:r>
          </a:p>
          <a:p>
            <a:r>
              <a:rPr lang="nl-NL" dirty="0">
                <a:solidFill>
                  <a:srgbClr val="222222"/>
                </a:solidFill>
                <a:latin typeface="Arial" panose="020B0604020202020204" pitchFamily="34" charset="0"/>
              </a:rPr>
              <a:t> hebben in vergelijking met een glazen kas of een foliekas. De lichtdoorlaatcijfers van kunststof materialen zijn de laatste jaren sterk verbeterd. Maar de meeste materialen halen het op dit punt nog niet bij glas en bovendien gaan ze minder lang mee. In zuidelijke landen worden wel veel kassen bedekt met</a:t>
            </a:r>
          </a:p>
          <a:p>
            <a:r>
              <a:rPr lang="nl-NL" dirty="0">
                <a:solidFill>
                  <a:srgbClr val="222222"/>
                </a:solidFill>
                <a:latin typeface="Arial" panose="020B0604020202020204" pitchFamily="34" charset="0"/>
              </a:rPr>
              <a:t> polyethyleen folie.</a:t>
            </a:r>
            <a:endParaRPr lang="nl-NL" dirty="0"/>
          </a:p>
        </p:txBody>
      </p:sp>
      <p:pic>
        <p:nvPicPr>
          <p:cNvPr id="3074" name="Picture 2" descr="Dampremmende folie gewapend op rol">
            <a:extLst>
              <a:ext uri="{FF2B5EF4-FFF2-40B4-BE49-F238E27FC236}">
                <a16:creationId xmlns:a16="http://schemas.microsoft.com/office/drawing/2014/main" id="{46A61413-8A2E-4DDC-8729-EFAF90EB0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4711826"/>
            <a:ext cx="2031325" cy="2031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verschil polycarbonaat en acrylaat">
            <a:extLst>
              <a:ext uri="{FF2B5EF4-FFF2-40B4-BE49-F238E27FC236}">
                <a16:creationId xmlns:a16="http://schemas.microsoft.com/office/drawing/2014/main" id="{31F2640A-F09A-46E8-9900-A72ABEF74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267134"/>
            <a:ext cx="4267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erelateerde afbeelding">
            <a:extLst>
              <a:ext uri="{FF2B5EF4-FFF2-40B4-BE49-F238E27FC236}">
                <a16:creationId xmlns:a16="http://schemas.microsoft.com/office/drawing/2014/main" id="{B45F322A-624F-4F20-B187-A264F7FC0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827" y="216567"/>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Pijl: rechts 5">
            <a:extLst>
              <a:ext uri="{FF2B5EF4-FFF2-40B4-BE49-F238E27FC236}">
                <a16:creationId xmlns:a16="http://schemas.microsoft.com/office/drawing/2014/main" id="{E38BE1D3-44E7-4487-9149-D600AD86DF6D}"/>
              </a:ext>
            </a:extLst>
          </p:cNvPr>
          <p:cNvSpPr/>
          <p:nvPr/>
        </p:nvSpPr>
        <p:spPr>
          <a:xfrm rot="14843498">
            <a:off x="937539" y="4781647"/>
            <a:ext cx="1051084" cy="167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859A9666-4314-43D7-8E33-A05AE6A065B8}"/>
              </a:ext>
            </a:extLst>
          </p:cNvPr>
          <p:cNvSpPr/>
          <p:nvPr/>
        </p:nvSpPr>
        <p:spPr>
          <a:xfrm rot="8693260">
            <a:off x="6009733" y="1627870"/>
            <a:ext cx="1581417" cy="117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rechts 7">
            <a:extLst>
              <a:ext uri="{FF2B5EF4-FFF2-40B4-BE49-F238E27FC236}">
                <a16:creationId xmlns:a16="http://schemas.microsoft.com/office/drawing/2014/main" id="{32A6E0E6-FBE1-4F3D-89CD-6BAFE9396435}"/>
              </a:ext>
            </a:extLst>
          </p:cNvPr>
          <p:cNvSpPr/>
          <p:nvPr/>
        </p:nvSpPr>
        <p:spPr>
          <a:xfrm rot="12597102">
            <a:off x="7629524" y="3397871"/>
            <a:ext cx="3911600" cy="149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96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anim calcmode="lin" valueType="num">
                                      <p:cBhvr>
                                        <p:cTn id="8" dur="1000" fill="hold"/>
                                        <p:tgtEl>
                                          <p:spTgt spid="3078"/>
                                        </p:tgtEl>
                                        <p:attrNameLst>
                                          <p:attrName>ppt_x</p:attrName>
                                        </p:attrNameLst>
                                      </p:cBhvr>
                                      <p:tavLst>
                                        <p:tav tm="0">
                                          <p:val>
                                            <p:strVal val="#ppt_x"/>
                                          </p:val>
                                        </p:tav>
                                        <p:tav tm="100000">
                                          <p:val>
                                            <p:strVal val="#ppt_x"/>
                                          </p:val>
                                        </p:tav>
                                      </p:tavLst>
                                    </p:anim>
                                    <p:anim calcmode="lin" valueType="num">
                                      <p:cBhvr>
                                        <p:cTn id="9" dur="1000" fill="hold"/>
                                        <p:tgtEl>
                                          <p:spTgt spid="30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1000"/>
                                        <p:tgtEl>
                                          <p:spTgt spid="3074"/>
                                        </p:tgtEl>
                                      </p:cBhvr>
                                    </p:animEffect>
                                    <p:anim calcmode="lin" valueType="num">
                                      <p:cBhvr>
                                        <p:cTn id="37" dur="1000" fill="hold"/>
                                        <p:tgtEl>
                                          <p:spTgt spid="3074"/>
                                        </p:tgtEl>
                                        <p:attrNameLst>
                                          <p:attrName>ppt_x</p:attrName>
                                        </p:attrNameLst>
                                      </p:cBhvr>
                                      <p:tavLst>
                                        <p:tav tm="0">
                                          <p:val>
                                            <p:strVal val="#ppt_x"/>
                                          </p:val>
                                        </p:tav>
                                        <p:tav tm="100000">
                                          <p:val>
                                            <p:strVal val="#ppt_x"/>
                                          </p:val>
                                        </p:tav>
                                      </p:tavLst>
                                    </p:anim>
                                    <p:anim calcmode="lin" valueType="num">
                                      <p:cBhvr>
                                        <p:cTn id="3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5122" name="Picture 2" descr="Afbeeldingsresultaat voor anticondens op glas">
            <a:extLst>
              <a:ext uri="{FF2B5EF4-FFF2-40B4-BE49-F238E27FC236}">
                <a16:creationId xmlns:a16="http://schemas.microsoft.com/office/drawing/2014/main" id="{AB7B70E9-FB09-40FB-A190-261FB8C69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450" y="2565400"/>
            <a:ext cx="257175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E5F7045-201A-41C2-BA4E-0BA802D1C40E}"/>
              </a:ext>
            </a:extLst>
          </p:cNvPr>
          <p:cNvPicPr>
            <a:picLocks noChangeAspect="1"/>
          </p:cNvPicPr>
          <p:nvPr/>
        </p:nvPicPr>
        <p:blipFill>
          <a:blip r:embed="rId3"/>
          <a:stretch>
            <a:fillRect/>
          </a:stretch>
        </p:blipFill>
        <p:spPr>
          <a:xfrm>
            <a:off x="3227817" y="1139157"/>
            <a:ext cx="4620441" cy="1200328"/>
          </a:xfrm>
          <a:prstGeom prst="rect">
            <a:avLst/>
          </a:prstGeom>
        </p:spPr>
      </p:pic>
      <p:sp>
        <p:nvSpPr>
          <p:cNvPr id="5" name="Rechthoek 4">
            <a:extLst>
              <a:ext uri="{FF2B5EF4-FFF2-40B4-BE49-F238E27FC236}">
                <a16:creationId xmlns:a16="http://schemas.microsoft.com/office/drawing/2014/main" id="{A9A30EE0-8C06-4289-B827-C97FC041CE30}"/>
              </a:ext>
            </a:extLst>
          </p:cNvPr>
          <p:cNvSpPr/>
          <p:nvPr/>
        </p:nvSpPr>
        <p:spPr>
          <a:xfrm>
            <a:off x="364959" y="2565400"/>
            <a:ext cx="5429692" cy="369332"/>
          </a:xfrm>
          <a:prstGeom prst="rect">
            <a:avLst/>
          </a:prstGeom>
        </p:spPr>
        <p:txBody>
          <a:bodyPr wrap="none">
            <a:spAutoFit/>
          </a:bodyPr>
          <a:lstStyle/>
          <a:p>
            <a:r>
              <a:rPr lang="nl-NL" dirty="0">
                <a:hlinkClick r:id="rId4"/>
              </a:rPr>
              <a:t>Zonlicht jaarrond optimaal benutten : </a:t>
            </a:r>
            <a:r>
              <a:rPr lang="nl-NL" dirty="0" err="1">
                <a:hlinkClick r:id="rId4"/>
              </a:rPr>
              <a:t>ReduSystems</a:t>
            </a:r>
            <a:endParaRPr lang="nl-NL" dirty="0"/>
          </a:p>
        </p:txBody>
      </p:sp>
      <p:pic>
        <p:nvPicPr>
          <p:cNvPr id="6" name="Afbeelding 5">
            <a:extLst>
              <a:ext uri="{FF2B5EF4-FFF2-40B4-BE49-F238E27FC236}">
                <a16:creationId xmlns:a16="http://schemas.microsoft.com/office/drawing/2014/main" id="{B105CD63-AC31-0C90-C723-7D00A83E8940}"/>
              </a:ext>
            </a:extLst>
          </p:cNvPr>
          <p:cNvPicPr>
            <a:picLocks noChangeAspect="1"/>
          </p:cNvPicPr>
          <p:nvPr/>
        </p:nvPicPr>
        <p:blipFill>
          <a:blip r:embed="rId5"/>
          <a:stretch>
            <a:fillRect/>
          </a:stretch>
        </p:blipFill>
        <p:spPr>
          <a:xfrm>
            <a:off x="3382482" y="2934732"/>
            <a:ext cx="3424213" cy="3539313"/>
          </a:xfrm>
          <a:prstGeom prst="rect">
            <a:avLst/>
          </a:prstGeom>
        </p:spPr>
      </p:pic>
    </p:spTree>
    <p:extLst>
      <p:ext uri="{BB962C8B-B14F-4D97-AF65-F5344CB8AC3E}">
        <p14:creationId xmlns:p14="http://schemas.microsoft.com/office/powerpoint/2010/main" val="312482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3" name="Afbeelding 2">
            <a:extLst>
              <a:ext uri="{FF2B5EF4-FFF2-40B4-BE49-F238E27FC236}">
                <a16:creationId xmlns:a16="http://schemas.microsoft.com/office/drawing/2014/main" id="{09EA67A6-3EFC-4C66-9E32-61EDB0D716B7}"/>
              </a:ext>
            </a:extLst>
          </p:cNvPr>
          <p:cNvPicPr>
            <a:picLocks noChangeAspect="1"/>
          </p:cNvPicPr>
          <p:nvPr/>
        </p:nvPicPr>
        <p:blipFill>
          <a:blip r:embed="rId3"/>
          <a:stretch>
            <a:fillRect/>
          </a:stretch>
        </p:blipFill>
        <p:spPr>
          <a:xfrm>
            <a:off x="149306" y="5227637"/>
            <a:ext cx="2189511" cy="1414463"/>
          </a:xfrm>
          <a:prstGeom prst="rect">
            <a:avLst/>
          </a:prstGeom>
        </p:spPr>
      </p:pic>
      <p:pic>
        <p:nvPicPr>
          <p:cNvPr id="4" name="Afbeelding 3">
            <a:extLst>
              <a:ext uri="{FF2B5EF4-FFF2-40B4-BE49-F238E27FC236}">
                <a16:creationId xmlns:a16="http://schemas.microsoft.com/office/drawing/2014/main" id="{9FBF9475-AEF9-45C2-9B54-721643063973}"/>
              </a:ext>
            </a:extLst>
          </p:cNvPr>
          <p:cNvPicPr>
            <a:picLocks noChangeAspect="1"/>
          </p:cNvPicPr>
          <p:nvPr/>
        </p:nvPicPr>
        <p:blipFill>
          <a:blip r:embed="rId4"/>
          <a:stretch>
            <a:fillRect/>
          </a:stretch>
        </p:blipFill>
        <p:spPr>
          <a:xfrm>
            <a:off x="8065115" y="391846"/>
            <a:ext cx="3433199" cy="1200329"/>
          </a:xfrm>
          <a:prstGeom prst="rect">
            <a:avLst/>
          </a:prstGeom>
        </p:spPr>
      </p:pic>
      <p:sp>
        <p:nvSpPr>
          <p:cNvPr id="5" name="Rechthoek 4">
            <a:extLst>
              <a:ext uri="{FF2B5EF4-FFF2-40B4-BE49-F238E27FC236}">
                <a16:creationId xmlns:a16="http://schemas.microsoft.com/office/drawing/2014/main" id="{4C17E5A2-53D6-42F7-B144-759EED3A8380}"/>
              </a:ext>
            </a:extLst>
          </p:cNvPr>
          <p:cNvSpPr/>
          <p:nvPr/>
        </p:nvSpPr>
        <p:spPr>
          <a:xfrm>
            <a:off x="8964185" y="1496795"/>
            <a:ext cx="2821415" cy="461665"/>
          </a:xfrm>
          <a:prstGeom prst="rect">
            <a:avLst/>
          </a:prstGeom>
        </p:spPr>
        <p:txBody>
          <a:bodyPr wrap="square">
            <a:spAutoFit/>
          </a:bodyPr>
          <a:lstStyle/>
          <a:p>
            <a:r>
              <a:rPr lang="nl-NL" sz="1200" dirty="0">
                <a:hlinkClick r:id="rId5"/>
              </a:rPr>
              <a:t>https://www.huismanscherming.nl/scherming-tuinbouw/</a:t>
            </a:r>
            <a:endParaRPr lang="nl-NL" sz="1200" dirty="0"/>
          </a:p>
        </p:txBody>
      </p:sp>
      <p:pic>
        <p:nvPicPr>
          <p:cNvPr id="6" name="Onlinemedia 5" title="VSV Scherminstallaties">
            <a:hlinkClick r:id="" action="ppaction://media"/>
            <a:extLst>
              <a:ext uri="{FF2B5EF4-FFF2-40B4-BE49-F238E27FC236}">
                <a16:creationId xmlns:a16="http://schemas.microsoft.com/office/drawing/2014/main" id="{7C1D6B0C-18E0-4F67-A970-BD39EFE94807}"/>
              </a:ext>
            </a:extLst>
          </p:cNvPr>
          <p:cNvPicPr>
            <a:picLocks noRot="1" noChangeAspect="1"/>
          </p:cNvPicPr>
          <p:nvPr>
            <a:videoFile r:link="rId1"/>
          </p:nvPr>
        </p:nvPicPr>
        <p:blipFill>
          <a:blip r:embed="rId6"/>
          <a:stretch>
            <a:fillRect/>
          </a:stretch>
        </p:blipFill>
        <p:spPr>
          <a:xfrm>
            <a:off x="2495922" y="2373919"/>
            <a:ext cx="7587878" cy="4268181"/>
          </a:xfrm>
          <a:prstGeom prst="rect">
            <a:avLst/>
          </a:prstGeom>
        </p:spPr>
      </p:pic>
    </p:spTree>
    <p:extLst>
      <p:ext uri="{BB962C8B-B14F-4D97-AF65-F5344CB8AC3E}">
        <p14:creationId xmlns:p14="http://schemas.microsoft.com/office/powerpoint/2010/main" val="2371972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3" name="Afbeelding 2">
            <a:extLst>
              <a:ext uri="{FF2B5EF4-FFF2-40B4-BE49-F238E27FC236}">
                <a16:creationId xmlns:a16="http://schemas.microsoft.com/office/drawing/2014/main" id="{7AFE9943-1012-4FDA-ACDD-09ADF74CED13}"/>
              </a:ext>
            </a:extLst>
          </p:cNvPr>
          <p:cNvPicPr>
            <a:picLocks noChangeAspect="1"/>
          </p:cNvPicPr>
          <p:nvPr/>
        </p:nvPicPr>
        <p:blipFill>
          <a:blip r:embed="rId2"/>
          <a:stretch>
            <a:fillRect/>
          </a:stretch>
        </p:blipFill>
        <p:spPr>
          <a:xfrm>
            <a:off x="406401" y="4347713"/>
            <a:ext cx="8278812" cy="2118440"/>
          </a:xfrm>
          <a:prstGeom prst="rect">
            <a:avLst/>
          </a:prstGeom>
        </p:spPr>
      </p:pic>
      <p:pic>
        <p:nvPicPr>
          <p:cNvPr id="4" name="Afbeelding 3">
            <a:extLst>
              <a:ext uri="{FF2B5EF4-FFF2-40B4-BE49-F238E27FC236}">
                <a16:creationId xmlns:a16="http://schemas.microsoft.com/office/drawing/2014/main" id="{CDBE0D2F-97B7-4914-A9E6-D83DF78D6590}"/>
              </a:ext>
            </a:extLst>
          </p:cNvPr>
          <p:cNvPicPr>
            <a:picLocks noChangeAspect="1"/>
          </p:cNvPicPr>
          <p:nvPr/>
        </p:nvPicPr>
        <p:blipFill>
          <a:blip r:embed="rId3"/>
          <a:stretch>
            <a:fillRect/>
          </a:stretch>
        </p:blipFill>
        <p:spPr>
          <a:xfrm>
            <a:off x="7926387" y="826819"/>
            <a:ext cx="3019425" cy="2143125"/>
          </a:xfrm>
          <a:prstGeom prst="rect">
            <a:avLst/>
          </a:prstGeom>
        </p:spPr>
      </p:pic>
      <p:pic>
        <p:nvPicPr>
          <p:cNvPr id="6" name="Afbeelding 5">
            <a:extLst>
              <a:ext uri="{FF2B5EF4-FFF2-40B4-BE49-F238E27FC236}">
                <a16:creationId xmlns:a16="http://schemas.microsoft.com/office/drawing/2014/main" id="{2313B795-3D69-456F-93E4-BFA1BB120027}"/>
              </a:ext>
            </a:extLst>
          </p:cNvPr>
          <p:cNvPicPr>
            <a:picLocks noChangeAspect="1"/>
          </p:cNvPicPr>
          <p:nvPr/>
        </p:nvPicPr>
        <p:blipFill>
          <a:blip r:embed="rId4"/>
          <a:stretch>
            <a:fillRect/>
          </a:stretch>
        </p:blipFill>
        <p:spPr>
          <a:xfrm>
            <a:off x="4135437" y="922069"/>
            <a:ext cx="3133725" cy="2047875"/>
          </a:xfrm>
          <a:prstGeom prst="rect">
            <a:avLst/>
          </a:prstGeom>
        </p:spPr>
      </p:pic>
      <p:pic>
        <p:nvPicPr>
          <p:cNvPr id="7" name="Afbeelding 6">
            <a:extLst>
              <a:ext uri="{FF2B5EF4-FFF2-40B4-BE49-F238E27FC236}">
                <a16:creationId xmlns:a16="http://schemas.microsoft.com/office/drawing/2014/main" id="{E76E46FD-80BF-4A75-99FC-18E3A94D3C8B}"/>
              </a:ext>
            </a:extLst>
          </p:cNvPr>
          <p:cNvPicPr>
            <a:picLocks noChangeAspect="1"/>
          </p:cNvPicPr>
          <p:nvPr/>
        </p:nvPicPr>
        <p:blipFill>
          <a:blip r:embed="rId5"/>
          <a:stretch>
            <a:fillRect/>
          </a:stretch>
        </p:blipFill>
        <p:spPr>
          <a:xfrm>
            <a:off x="8685213" y="4347713"/>
            <a:ext cx="2981325" cy="2047875"/>
          </a:xfrm>
          <a:prstGeom prst="rect">
            <a:avLst/>
          </a:prstGeom>
        </p:spPr>
      </p:pic>
    </p:spTree>
    <p:extLst>
      <p:ext uri="{BB962C8B-B14F-4D97-AF65-F5344CB8AC3E}">
        <p14:creationId xmlns:p14="http://schemas.microsoft.com/office/powerpoint/2010/main" val="334368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7170" name="Picture 2" descr="Afbeeldingsresultaat voor regenwater afvoer tuinbouw">
            <a:extLst>
              <a:ext uri="{FF2B5EF4-FFF2-40B4-BE49-F238E27FC236}">
                <a16:creationId xmlns:a16="http://schemas.microsoft.com/office/drawing/2014/main" id="{B8FEEFF9-AF08-4E45-9AEF-544DB5DCDA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369" y="2638425"/>
            <a:ext cx="4457700" cy="3343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27CAD4C-C7F6-413F-91D3-4B5B61601540}"/>
              </a:ext>
            </a:extLst>
          </p:cNvPr>
          <p:cNvPicPr>
            <a:picLocks noChangeAspect="1"/>
          </p:cNvPicPr>
          <p:nvPr/>
        </p:nvPicPr>
        <p:blipFill>
          <a:blip r:embed="rId3"/>
          <a:stretch>
            <a:fillRect/>
          </a:stretch>
        </p:blipFill>
        <p:spPr>
          <a:xfrm>
            <a:off x="2019300" y="6199453"/>
            <a:ext cx="2781300" cy="266700"/>
          </a:xfrm>
          <a:prstGeom prst="rect">
            <a:avLst/>
          </a:prstGeom>
        </p:spPr>
      </p:pic>
      <p:pic>
        <p:nvPicPr>
          <p:cNvPr id="7172" name="Picture 4" descr="Aluminium goot">
            <a:extLst>
              <a:ext uri="{FF2B5EF4-FFF2-40B4-BE49-F238E27FC236}">
                <a16:creationId xmlns:a16="http://schemas.microsoft.com/office/drawing/2014/main" id="{29F1F0A7-D35F-418B-9BA9-766022674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4326" y="238499"/>
            <a:ext cx="2753682" cy="206526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fbeeldingsresultaat voor regengoot met condens opvang tuinbouw">
            <a:extLst>
              <a:ext uri="{FF2B5EF4-FFF2-40B4-BE49-F238E27FC236}">
                <a16:creationId xmlns:a16="http://schemas.microsoft.com/office/drawing/2014/main" id="{D769BC6C-A63F-4890-ABD6-680DCCBC7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667" y="3075253"/>
            <a:ext cx="438150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D6CADA25-1460-4B3A-A556-5E89AA3EBAA3}"/>
              </a:ext>
            </a:extLst>
          </p:cNvPr>
          <p:cNvSpPr/>
          <p:nvPr/>
        </p:nvSpPr>
        <p:spPr>
          <a:xfrm>
            <a:off x="6654800" y="6235320"/>
            <a:ext cx="5791200" cy="461665"/>
          </a:xfrm>
          <a:prstGeom prst="rect">
            <a:avLst/>
          </a:prstGeom>
        </p:spPr>
        <p:txBody>
          <a:bodyPr wrap="square">
            <a:spAutoFit/>
          </a:bodyPr>
          <a:lstStyle/>
          <a:p>
            <a:r>
              <a:rPr lang="nl-NL" sz="1200" dirty="0">
                <a:hlinkClick r:id="rId6"/>
              </a:rPr>
              <a:t>https://www.groentennieuws.nl/article/142141/aluminium-goot-met-de-eigenschappen-van-een-stalen-goot//</a:t>
            </a:r>
            <a:endParaRPr lang="nl-NL" sz="1200" dirty="0"/>
          </a:p>
        </p:txBody>
      </p:sp>
      <p:sp>
        <p:nvSpPr>
          <p:cNvPr id="6" name="Rechthoek 5">
            <a:extLst>
              <a:ext uri="{FF2B5EF4-FFF2-40B4-BE49-F238E27FC236}">
                <a16:creationId xmlns:a16="http://schemas.microsoft.com/office/drawing/2014/main" id="{B5989E0F-3728-4CFB-B3B2-4D5C2387A23F}"/>
              </a:ext>
            </a:extLst>
          </p:cNvPr>
          <p:cNvSpPr/>
          <p:nvPr/>
        </p:nvSpPr>
        <p:spPr>
          <a:xfrm>
            <a:off x="2668130" y="1440339"/>
            <a:ext cx="6096000" cy="923330"/>
          </a:xfrm>
          <a:prstGeom prst="rect">
            <a:avLst/>
          </a:prstGeom>
        </p:spPr>
        <p:txBody>
          <a:bodyPr>
            <a:spAutoFit/>
          </a:bodyPr>
          <a:lstStyle/>
          <a:p>
            <a:r>
              <a:rPr lang="nl-NL" i="1" dirty="0">
                <a:solidFill>
                  <a:srgbClr val="000000"/>
                </a:solidFill>
                <a:latin typeface="Arial" panose="020B0604020202020204" pitchFamily="34" charset="0"/>
              </a:rPr>
              <a:t>Ontwerp van de goot, met geïntegreerde </a:t>
            </a:r>
            <a:r>
              <a:rPr lang="nl-NL" i="1" dirty="0" err="1">
                <a:solidFill>
                  <a:srgbClr val="000000"/>
                </a:solidFill>
                <a:latin typeface="Arial" panose="020B0604020202020204" pitchFamily="34" charset="0"/>
              </a:rPr>
              <a:t>condensopvang</a:t>
            </a:r>
            <a:r>
              <a:rPr lang="nl-NL" i="1" dirty="0">
                <a:solidFill>
                  <a:srgbClr val="000000"/>
                </a:solidFill>
                <a:latin typeface="Arial" panose="020B0604020202020204" pitchFamily="34" charset="0"/>
              </a:rPr>
              <a:t> en waterinhoud</a:t>
            </a:r>
            <a:br>
              <a:rPr lang="nl-NL" i="1" dirty="0">
                <a:solidFill>
                  <a:srgbClr val="000000"/>
                </a:solidFill>
                <a:latin typeface="Arial" panose="020B0604020202020204" pitchFamily="34" charset="0"/>
              </a:rPr>
            </a:br>
            <a:endParaRPr lang="nl-NL" dirty="0"/>
          </a:p>
        </p:txBody>
      </p:sp>
      <p:sp>
        <p:nvSpPr>
          <p:cNvPr id="7" name="Pijl: rechts 6">
            <a:extLst>
              <a:ext uri="{FF2B5EF4-FFF2-40B4-BE49-F238E27FC236}">
                <a16:creationId xmlns:a16="http://schemas.microsoft.com/office/drawing/2014/main" id="{DB638535-58F4-45B1-B0DC-18628EEEFBA4}"/>
              </a:ext>
            </a:extLst>
          </p:cNvPr>
          <p:cNvSpPr/>
          <p:nvPr/>
        </p:nvSpPr>
        <p:spPr>
          <a:xfrm rot="2995523">
            <a:off x="3527765" y="3483016"/>
            <a:ext cx="4205280" cy="156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195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8194" name="Picture 2" descr="Afbeeldingsresultaat voor belasting van een kas tuinbouw">
            <a:extLst>
              <a:ext uri="{FF2B5EF4-FFF2-40B4-BE49-F238E27FC236}">
                <a16:creationId xmlns:a16="http://schemas.microsoft.com/office/drawing/2014/main" id="{DA2ED4C9-2002-4996-A19B-312AAA114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9" y="1543177"/>
            <a:ext cx="4914825" cy="327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2E564AA0-DED9-4093-8051-4872A3E01D1F}"/>
              </a:ext>
            </a:extLst>
          </p:cNvPr>
          <p:cNvPicPr>
            <a:picLocks noChangeAspect="1"/>
          </p:cNvPicPr>
          <p:nvPr/>
        </p:nvPicPr>
        <p:blipFill>
          <a:blip r:embed="rId3"/>
          <a:stretch>
            <a:fillRect/>
          </a:stretch>
        </p:blipFill>
        <p:spPr>
          <a:xfrm>
            <a:off x="4969044" y="623930"/>
            <a:ext cx="4503142" cy="476163"/>
          </a:xfrm>
          <a:prstGeom prst="rect">
            <a:avLst/>
          </a:prstGeom>
        </p:spPr>
      </p:pic>
      <p:pic>
        <p:nvPicPr>
          <p:cNvPr id="8196" name="Picture 4" descr="Afbeeldingsresultaat voor ophangen tomaten in de kas'">
            <a:extLst>
              <a:ext uri="{FF2B5EF4-FFF2-40B4-BE49-F238E27FC236}">
                <a16:creationId xmlns:a16="http://schemas.microsoft.com/office/drawing/2014/main" id="{DCA992C2-367D-421D-8CC2-D093EB740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2398" y="4103901"/>
            <a:ext cx="3064302" cy="2295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Afbeeldingsresultaat voor gewasdraden">
            <a:extLst>
              <a:ext uri="{FF2B5EF4-FFF2-40B4-BE49-F238E27FC236}">
                <a16:creationId xmlns:a16="http://schemas.microsoft.com/office/drawing/2014/main" id="{C9E9176A-BBD5-44EC-BDA6-C41924293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214" y="992011"/>
            <a:ext cx="30670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agf.nl/nieuws/2015/0430/bestuiving.jpg">
            <a:extLst>
              <a:ext uri="{FF2B5EF4-FFF2-40B4-BE49-F238E27FC236}">
                <a16:creationId xmlns:a16="http://schemas.microsoft.com/office/drawing/2014/main" id="{CEE17327-7882-4DFD-8FD4-C660DAC936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636" y="4821365"/>
            <a:ext cx="2329112" cy="1746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2" name="Picture 10" descr="Afbeeldingsresultaat voor meerlaagse teelt">
            <a:extLst>
              <a:ext uri="{FF2B5EF4-FFF2-40B4-BE49-F238E27FC236}">
                <a16:creationId xmlns:a16="http://schemas.microsoft.com/office/drawing/2014/main" id="{BE6A2CED-04ED-4EAE-A08F-2E8D8A9A0A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3063" y="1240951"/>
            <a:ext cx="3672132" cy="275409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Afbeeldingsresultaat voor verlichting in de kas">
            <a:extLst>
              <a:ext uri="{FF2B5EF4-FFF2-40B4-BE49-F238E27FC236}">
                <a16:creationId xmlns:a16="http://schemas.microsoft.com/office/drawing/2014/main" id="{DCF7FB0C-C2ED-41CF-A759-F4BB7CA40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581" y="4508500"/>
            <a:ext cx="2914348" cy="18906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6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C15CA3-478E-4A40-83A8-007EF18B755D}"/>
              </a:ext>
            </a:extLst>
          </p:cNvPr>
          <p:cNvSpPr txBox="1"/>
          <p:nvPr/>
        </p:nvSpPr>
        <p:spPr>
          <a:xfrm>
            <a:off x="938028" y="4117458"/>
            <a:ext cx="8503684" cy="2369880"/>
          </a:xfrm>
          <a:prstGeom prst="rect">
            <a:avLst/>
          </a:prstGeom>
          <a:noFill/>
        </p:spPr>
        <p:txBody>
          <a:bodyPr wrap="square" rtlCol="0">
            <a:spAutoFit/>
          </a:bodyPr>
          <a:lstStyle/>
          <a:p>
            <a:r>
              <a:rPr lang="nl-NL" sz="4000" dirty="0"/>
              <a:t>Terugblik:</a:t>
            </a:r>
          </a:p>
          <a:p>
            <a:endParaRPr lang="nl-NL" dirty="0"/>
          </a:p>
          <a:p>
            <a:pPr marL="742950" lvl="1" indent="-285750">
              <a:buFont typeface="Wingdings" panose="05000000000000000000" pitchFamily="2" charset="2"/>
              <a:buChar char="Ø"/>
            </a:pPr>
            <a:r>
              <a:rPr lang="nl-NL" sz="2400" dirty="0"/>
              <a:t>Wat is je bij gebleven van vorige week?</a:t>
            </a:r>
          </a:p>
          <a:p>
            <a:pPr marL="742950" lvl="1" indent="-285750">
              <a:buFont typeface="Wingdings" panose="05000000000000000000" pitchFamily="2" charset="2"/>
              <a:buChar char="Ø"/>
            </a:pPr>
            <a:r>
              <a:rPr lang="nl-NL" sz="2400" dirty="0"/>
              <a:t>Waar liep je tegenaan?</a:t>
            </a:r>
          </a:p>
          <a:p>
            <a:pPr marL="742950" lvl="1" indent="-285750">
              <a:buFont typeface="Wingdings" panose="05000000000000000000" pitchFamily="2" charset="2"/>
              <a:buChar char="Ø"/>
            </a:pPr>
            <a:endParaRPr lang="nl-NL" sz="2400" dirty="0"/>
          </a:p>
          <a:p>
            <a:r>
              <a:rPr lang="nl-NL" dirty="0"/>
              <a:t>	 </a:t>
            </a:r>
          </a:p>
        </p:txBody>
      </p:sp>
      <p:pic>
        <p:nvPicPr>
          <p:cNvPr id="2050" name="Picture 2" descr="Gerelateerde afbeelding">
            <a:extLst>
              <a:ext uri="{FF2B5EF4-FFF2-40B4-BE49-F238E27FC236}">
                <a16:creationId xmlns:a16="http://schemas.microsoft.com/office/drawing/2014/main" id="{1579E2CB-5923-46BF-85AB-F0FC5B5E0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304" y="1010204"/>
            <a:ext cx="6143625" cy="2562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6" name="Afbeelding 5">
            <a:extLst>
              <a:ext uri="{FF2B5EF4-FFF2-40B4-BE49-F238E27FC236}">
                <a16:creationId xmlns:a16="http://schemas.microsoft.com/office/drawing/2014/main" id="{8A2E8EE6-F51F-957C-136F-8F0D7B605DD4}"/>
              </a:ext>
            </a:extLst>
          </p:cNvPr>
          <p:cNvPicPr>
            <a:picLocks noChangeAspect="1"/>
          </p:cNvPicPr>
          <p:nvPr/>
        </p:nvPicPr>
        <p:blipFill>
          <a:blip r:embed="rId2"/>
          <a:stretch>
            <a:fillRect/>
          </a:stretch>
        </p:blipFill>
        <p:spPr>
          <a:xfrm>
            <a:off x="2144101" y="2453507"/>
            <a:ext cx="3856054" cy="3048264"/>
          </a:xfrm>
          <a:prstGeom prst="rect">
            <a:avLst/>
          </a:prstGeom>
        </p:spPr>
      </p:pic>
      <p:pic>
        <p:nvPicPr>
          <p:cNvPr id="8" name="Afbeelding 7">
            <a:extLst>
              <a:ext uri="{FF2B5EF4-FFF2-40B4-BE49-F238E27FC236}">
                <a16:creationId xmlns:a16="http://schemas.microsoft.com/office/drawing/2014/main" id="{4474E9A8-63D0-AE5D-CA19-9DC06D47C1F9}"/>
              </a:ext>
            </a:extLst>
          </p:cNvPr>
          <p:cNvPicPr>
            <a:picLocks noChangeAspect="1"/>
          </p:cNvPicPr>
          <p:nvPr/>
        </p:nvPicPr>
        <p:blipFill>
          <a:blip r:embed="rId3"/>
          <a:stretch>
            <a:fillRect/>
          </a:stretch>
        </p:blipFill>
        <p:spPr>
          <a:xfrm>
            <a:off x="6888150" y="979313"/>
            <a:ext cx="3066322" cy="2948389"/>
          </a:xfrm>
          <a:prstGeom prst="rect">
            <a:avLst/>
          </a:prstGeom>
        </p:spPr>
      </p:pic>
      <p:sp>
        <p:nvSpPr>
          <p:cNvPr id="10" name="Tekstvak 9">
            <a:extLst>
              <a:ext uri="{FF2B5EF4-FFF2-40B4-BE49-F238E27FC236}">
                <a16:creationId xmlns:a16="http://schemas.microsoft.com/office/drawing/2014/main" id="{D940C25D-B473-BC02-0748-4FB97C8EA57D}"/>
              </a:ext>
            </a:extLst>
          </p:cNvPr>
          <p:cNvSpPr txBox="1"/>
          <p:nvPr/>
        </p:nvSpPr>
        <p:spPr>
          <a:xfrm>
            <a:off x="5510784" y="5878687"/>
            <a:ext cx="6096000" cy="369332"/>
          </a:xfrm>
          <a:prstGeom prst="rect">
            <a:avLst/>
          </a:prstGeom>
          <a:noFill/>
        </p:spPr>
        <p:txBody>
          <a:bodyPr wrap="square">
            <a:spAutoFit/>
          </a:bodyPr>
          <a:lstStyle/>
          <a:p>
            <a:r>
              <a:rPr lang="nl-NL" dirty="0" err="1">
                <a:hlinkClick r:id="rId4"/>
              </a:rPr>
              <a:t>Kahoot</a:t>
            </a:r>
            <a:r>
              <a:rPr lang="nl-NL" dirty="0">
                <a:hlinkClick r:id="rId4"/>
              </a:rPr>
              <a:t>! | Leren spellen | Maak leren geweldig!</a:t>
            </a:r>
            <a:endParaRPr lang="nl-NL" dirty="0"/>
          </a:p>
        </p:txBody>
      </p:sp>
    </p:spTree>
    <p:extLst>
      <p:ext uri="{BB962C8B-B14F-4D97-AF65-F5344CB8AC3E}">
        <p14:creationId xmlns:p14="http://schemas.microsoft.com/office/powerpoint/2010/main" val="3602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4" name="Rechthoek 3">
            <a:extLst>
              <a:ext uri="{FF2B5EF4-FFF2-40B4-BE49-F238E27FC236}">
                <a16:creationId xmlns:a16="http://schemas.microsoft.com/office/drawing/2014/main" id="{86CD52CE-99FF-453C-931D-70A2DA415B63}"/>
              </a:ext>
            </a:extLst>
          </p:cNvPr>
          <p:cNvSpPr/>
          <p:nvPr/>
        </p:nvSpPr>
        <p:spPr>
          <a:xfrm>
            <a:off x="3676170" y="2551837"/>
            <a:ext cx="6310041" cy="2308324"/>
          </a:xfrm>
          <a:prstGeom prst="rect">
            <a:avLst/>
          </a:prstGeom>
        </p:spPr>
        <p:txBody>
          <a:bodyPr wrap="square">
            <a:spAutoFit/>
          </a:bodyPr>
          <a:lstStyle/>
          <a:p>
            <a:pPr marL="109728" indent="0">
              <a:buNone/>
            </a:pPr>
            <a:r>
              <a:rPr lang="nl-NL" b="1" dirty="0"/>
              <a:t>Opdracht niveau 2</a:t>
            </a:r>
          </a:p>
          <a:p>
            <a:pPr marL="852678" lvl="1" indent="-285750">
              <a:buFont typeface="Wingdings" panose="05000000000000000000" pitchFamily="2" charset="2"/>
              <a:buChar char="Ø"/>
            </a:pPr>
            <a:r>
              <a:rPr lang="nl-NL" dirty="0"/>
              <a:t>Maak de lesbrief over bescherming van de planten </a:t>
            </a:r>
          </a:p>
          <a:p>
            <a:pPr marL="852678" lvl="1" indent="-285750">
              <a:buFont typeface="Wingdings" panose="05000000000000000000" pitchFamily="2" charset="2"/>
              <a:buChar char="Ø"/>
            </a:pPr>
            <a:r>
              <a:rPr lang="nl-NL" dirty="0"/>
              <a:t>Hoofdstuk 3 de klimrekkas</a:t>
            </a:r>
          </a:p>
          <a:p>
            <a:pPr marL="395478"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109728"/>
            <a:r>
              <a:rPr lang="nl-NL" b="1" dirty="0"/>
              <a:t>Opdracht niveau 3&amp;4: </a:t>
            </a:r>
          </a:p>
          <a:p>
            <a:pPr marL="852678" lvl="1" indent="-285750">
              <a:buFont typeface="Wingdings" panose="05000000000000000000" pitchFamily="2" charset="2"/>
              <a:buChar char="Ø"/>
            </a:pPr>
            <a:r>
              <a:rPr lang="nl-NL" dirty="0"/>
              <a:t>Maak de lesbrief over hoofdstuk beheer, calamiteiten en de bovenbouw van de kas </a:t>
            </a:r>
          </a:p>
        </p:txBody>
      </p:sp>
    </p:spTree>
    <p:extLst>
      <p:ext uri="{BB962C8B-B14F-4D97-AF65-F5344CB8AC3E}">
        <p14:creationId xmlns:p14="http://schemas.microsoft.com/office/powerpoint/2010/main" val="4053438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C2B962-A106-4E2D-A7D4-3D73BB4C5D53}"/>
              </a:ext>
            </a:extLst>
          </p:cNvPr>
          <p:cNvSpPr txBox="1"/>
          <p:nvPr/>
        </p:nvSpPr>
        <p:spPr>
          <a:xfrm>
            <a:off x="6886385" y="778133"/>
            <a:ext cx="1439818" cy="707886"/>
          </a:xfrm>
          <a:prstGeom prst="rect">
            <a:avLst/>
          </a:prstGeom>
          <a:noFill/>
        </p:spPr>
        <p:txBody>
          <a:bodyPr wrap="none" rtlCol="0">
            <a:spAutoFit/>
          </a:bodyPr>
          <a:lstStyle/>
          <a:p>
            <a:r>
              <a:rPr lang="nl-NL" sz="4000" dirty="0"/>
              <a:t>Les 3</a:t>
            </a:r>
          </a:p>
        </p:txBody>
      </p:sp>
      <p:sp>
        <p:nvSpPr>
          <p:cNvPr id="3" name="Rechthoek 2">
            <a:extLst>
              <a:ext uri="{FF2B5EF4-FFF2-40B4-BE49-F238E27FC236}">
                <a16:creationId xmlns:a16="http://schemas.microsoft.com/office/drawing/2014/main" id="{B960875E-5E3F-4053-BDB1-83F03A6CEF6A}"/>
              </a:ext>
            </a:extLst>
          </p:cNvPr>
          <p:cNvSpPr/>
          <p:nvPr/>
        </p:nvSpPr>
        <p:spPr>
          <a:xfrm>
            <a:off x="6649333" y="5371981"/>
            <a:ext cx="6111874" cy="707886"/>
          </a:xfrm>
          <a:prstGeom prst="rect">
            <a:avLst/>
          </a:prstGeom>
        </p:spPr>
        <p:txBody>
          <a:bodyPr wrap="square">
            <a:spAutoFit/>
          </a:bodyPr>
          <a:lstStyle/>
          <a:p>
            <a:pPr marL="342900" indent="-342900">
              <a:buFont typeface="Wingdings"/>
              <a:buChar char="Ø"/>
            </a:pPr>
            <a:r>
              <a:rPr lang="en-US" sz="4000" dirty="0">
                <a:cs typeface="Arial"/>
              </a:rPr>
              <a:t>Evaluatie-reflectie: </a:t>
            </a:r>
          </a:p>
        </p:txBody>
      </p:sp>
      <p:pic>
        <p:nvPicPr>
          <p:cNvPr id="11266" name="Picture 2" descr="Afbeeldingsresultaat voor evaluatie en reflectie">
            <a:extLst>
              <a:ext uri="{FF2B5EF4-FFF2-40B4-BE49-F238E27FC236}">
                <a16:creationId xmlns:a16="http://schemas.microsoft.com/office/drawing/2014/main" id="{1A4BF775-A7D4-461C-AD82-12236EFB3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32" y="70247"/>
            <a:ext cx="6355601" cy="646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4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0910" y="588150"/>
            <a:ext cx="2000869" cy="892552"/>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400" dirty="0"/>
              <a:t>Les3</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2873479" cy="523220"/>
          </a:xfrm>
          <a:prstGeom prst="rect">
            <a:avLst/>
          </a:prstGeom>
          <a:noFill/>
        </p:spPr>
        <p:txBody>
          <a:bodyPr wrap="none" rtlCol="0">
            <a:spAutoFit/>
          </a:bodyPr>
          <a:lstStyle/>
          <a:p>
            <a:r>
              <a:rPr lang="nl-NL" sz="2800" b="1" dirty="0"/>
              <a:t>Terugblik les 2  </a:t>
            </a:r>
            <a:endParaRPr lang="nl-NL" sz="2800" dirty="0"/>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9" name="Afbeelding 8">
            <a:extLst>
              <a:ext uri="{FF2B5EF4-FFF2-40B4-BE49-F238E27FC236}">
                <a16:creationId xmlns:a16="http://schemas.microsoft.com/office/drawing/2014/main" id="{6070EF47-F2E9-41CB-B4CB-AE02A46E0102}"/>
              </a:ext>
            </a:extLst>
          </p:cNvPr>
          <p:cNvPicPr>
            <a:picLocks noChangeAspect="1"/>
          </p:cNvPicPr>
          <p:nvPr/>
        </p:nvPicPr>
        <p:blipFill>
          <a:blip r:embed="rId2"/>
          <a:stretch>
            <a:fillRect/>
          </a:stretch>
        </p:blipFill>
        <p:spPr>
          <a:xfrm>
            <a:off x="6311900" y="885639"/>
            <a:ext cx="4216317" cy="3068345"/>
          </a:xfrm>
          <a:prstGeom prst="rect">
            <a:avLst/>
          </a:prstGeom>
          <a:ln>
            <a:noFill/>
          </a:ln>
          <a:effectLst>
            <a:softEdge rad="112500"/>
          </a:effectLst>
        </p:spPr>
      </p:pic>
      <p:pic>
        <p:nvPicPr>
          <p:cNvPr id="12" name="Picture 2" descr="https://duijnisveld.nl/wp-content/uploads/2016/05/jap-garden.jpg">
            <a:extLst>
              <a:ext uri="{FF2B5EF4-FFF2-40B4-BE49-F238E27FC236}">
                <a16:creationId xmlns:a16="http://schemas.microsoft.com/office/drawing/2014/main" id="{A436AEB3-47F5-4B7F-876F-1CEEC63C2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57" y="1641741"/>
            <a:ext cx="4293504" cy="286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9C75CBCF-0D0A-409E-BB5B-CBA068605B3C}"/>
              </a:ext>
            </a:extLst>
          </p:cNvPr>
          <p:cNvPicPr>
            <a:picLocks noChangeAspect="1"/>
          </p:cNvPicPr>
          <p:nvPr/>
        </p:nvPicPr>
        <p:blipFill>
          <a:blip r:embed="rId4"/>
          <a:stretch>
            <a:fillRect/>
          </a:stretch>
        </p:blipFill>
        <p:spPr>
          <a:xfrm>
            <a:off x="5162228" y="4707372"/>
            <a:ext cx="5648325" cy="1771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4" name="Rechthoek 3">
            <a:extLst>
              <a:ext uri="{FF2B5EF4-FFF2-40B4-BE49-F238E27FC236}">
                <a16:creationId xmlns:a16="http://schemas.microsoft.com/office/drawing/2014/main" id="{EFD88F4C-D417-407E-8A72-C8D169A80DA7}"/>
              </a:ext>
            </a:extLst>
          </p:cNvPr>
          <p:cNvSpPr/>
          <p:nvPr/>
        </p:nvSpPr>
        <p:spPr>
          <a:xfrm>
            <a:off x="3466215" y="1238233"/>
            <a:ext cx="4204104" cy="707886"/>
          </a:xfrm>
          <a:prstGeom prst="rect">
            <a:avLst/>
          </a:prstGeom>
        </p:spPr>
        <p:txBody>
          <a:bodyPr wrap="square">
            <a:spAutoFit/>
          </a:bodyPr>
          <a:lstStyle/>
          <a:p>
            <a:r>
              <a:rPr lang="nl-NL" sz="4000" b="1" dirty="0"/>
              <a:t>BPV opdracht:</a:t>
            </a:r>
          </a:p>
        </p:txBody>
      </p:sp>
      <p:pic>
        <p:nvPicPr>
          <p:cNvPr id="1026" name="Picture 2" descr="Afbeeldingsresultaat voor BPV opdracht">
            <a:extLst>
              <a:ext uri="{FF2B5EF4-FFF2-40B4-BE49-F238E27FC236}">
                <a16:creationId xmlns:a16="http://schemas.microsoft.com/office/drawing/2014/main" id="{85ADB145-D5B5-4FAF-8D98-1E5850650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215" y="2599661"/>
            <a:ext cx="4145738" cy="32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3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Tekstvak 2">
            <a:extLst>
              <a:ext uri="{FF2B5EF4-FFF2-40B4-BE49-F238E27FC236}">
                <a16:creationId xmlns:a16="http://schemas.microsoft.com/office/drawing/2014/main" id="{3F4BE829-1363-4294-87DD-4C08DCE90377}"/>
              </a:ext>
            </a:extLst>
          </p:cNvPr>
          <p:cNvSpPr txBox="1"/>
          <p:nvPr/>
        </p:nvSpPr>
        <p:spPr>
          <a:xfrm>
            <a:off x="1966093" y="2074127"/>
            <a:ext cx="4134465" cy="923330"/>
          </a:xfrm>
          <a:prstGeom prst="rect">
            <a:avLst/>
          </a:prstGeom>
          <a:noFill/>
        </p:spPr>
        <p:txBody>
          <a:bodyPr wrap="none" rtlCol="0">
            <a:spAutoFit/>
          </a:bodyPr>
          <a:lstStyle/>
          <a:p>
            <a:r>
              <a:rPr lang="nl-NL" sz="3600" dirty="0"/>
              <a:t>Praktijk glassnijden</a:t>
            </a:r>
          </a:p>
          <a:p>
            <a:endParaRPr lang="nl-NL" dirty="0"/>
          </a:p>
        </p:txBody>
      </p:sp>
      <p:sp>
        <p:nvSpPr>
          <p:cNvPr id="4" name="Rechthoek 3">
            <a:extLst>
              <a:ext uri="{FF2B5EF4-FFF2-40B4-BE49-F238E27FC236}">
                <a16:creationId xmlns:a16="http://schemas.microsoft.com/office/drawing/2014/main" id="{9E7C4EA8-4692-4D1C-95BD-1D03BFAC7DD3}"/>
              </a:ext>
            </a:extLst>
          </p:cNvPr>
          <p:cNvSpPr/>
          <p:nvPr/>
        </p:nvSpPr>
        <p:spPr>
          <a:xfrm>
            <a:off x="6435914" y="5083766"/>
            <a:ext cx="4147354" cy="369332"/>
          </a:xfrm>
          <a:prstGeom prst="rect">
            <a:avLst/>
          </a:prstGeom>
        </p:spPr>
        <p:txBody>
          <a:bodyPr wrap="none">
            <a:spAutoFit/>
          </a:bodyPr>
          <a:lstStyle/>
          <a:p>
            <a:r>
              <a:rPr lang="nl-NL" dirty="0">
                <a:hlinkClick r:id="rId2"/>
              </a:rPr>
              <a:t>https://www.lunzen.nl/zelf-glas-snijden/</a:t>
            </a:r>
            <a:endParaRPr lang="nl-NL" dirty="0"/>
          </a:p>
        </p:txBody>
      </p:sp>
      <p:pic>
        <p:nvPicPr>
          <p:cNvPr id="1026" name="Picture 2" descr="Glas snijden - Glasdistrict helpt u verder met informatie">
            <a:extLst>
              <a:ext uri="{FF2B5EF4-FFF2-40B4-BE49-F238E27FC236}">
                <a16:creationId xmlns:a16="http://schemas.microsoft.com/office/drawing/2014/main" id="{331E1F18-FBA3-49F0-858E-DB467438C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866" y="726037"/>
            <a:ext cx="3538980" cy="2355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lassnijder (gereedschap) - Wikipedia">
            <a:extLst>
              <a:ext uri="{FF2B5EF4-FFF2-40B4-BE49-F238E27FC236}">
                <a16:creationId xmlns:a16="http://schemas.microsoft.com/office/drawing/2014/main" id="{50737808-B4DC-4914-9271-76E0E0E99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77" y="4311611"/>
            <a:ext cx="4817879" cy="1945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sp>
        <p:nvSpPr>
          <p:cNvPr id="3" name="Tekstvak 2">
            <a:extLst>
              <a:ext uri="{FF2B5EF4-FFF2-40B4-BE49-F238E27FC236}">
                <a16:creationId xmlns:a16="http://schemas.microsoft.com/office/drawing/2014/main" id="{856E3017-2F87-425D-A776-C7B7F2072EC5}"/>
              </a:ext>
            </a:extLst>
          </p:cNvPr>
          <p:cNvSpPr txBox="1"/>
          <p:nvPr/>
        </p:nvSpPr>
        <p:spPr>
          <a:xfrm>
            <a:off x="4597400" y="992011"/>
            <a:ext cx="3914854" cy="492443"/>
          </a:xfrm>
          <a:prstGeom prst="rect">
            <a:avLst/>
          </a:prstGeom>
          <a:noFill/>
        </p:spPr>
        <p:txBody>
          <a:bodyPr wrap="none" rtlCol="0">
            <a:spAutoFit/>
          </a:bodyPr>
          <a:lstStyle/>
          <a:p>
            <a:r>
              <a:rPr lang="nl-NL" sz="2600" b="1" dirty="0"/>
              <a:t>Beheer en calamiteiten </a:t>
            </a:r>
          </a:p>
        </p:txBody>
      </p:sp>
      <p:pic>
        <p:nvPicPr>
          <p:cNvPr id="1026" name="Picture 2" descr="Afbeeldingsresultaat voor Exploitatiekosten">
            <a:extLst>
              <a:ext uri="{FF2B5EF4-FFF2-40B4-BE49-F238E27FC236}">
                <a16:creationId xmlns:a16="http://schemas.microsoft.com/office/drawing/2014/main" id="{FDBD9186-3BC6-4558-B9F2-503D5A9B0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86" y="3392944"/>
            <a:ext cx="4522787" cy="30097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A0979072-24AD-45A3-BA5E-D2A69E9BA1CD}"/>
              </a:ext>
            </a:extLst>
          </p:cNvPr>
          <p:cNvSpPr/>
          <p:nvPr/>
        </p:nvSpPr>
        <p:spPr>
          <a:xfrm>
            <a:off x="5371280" y="2066625"/>
            <a:ext cx="6096000" cy="1477328"/>
          </a:xfrm>
          <a:prstGeom prst="rect">
            <a:avLst/>
          </a:prstGeom>
        </p:spPr>
        <p:txBody>
          <a:bodyPr>
            <a:spAutoFit/>
          </a:bodyPr>
          <a:lstStyle/>
          <a:p>
            <a:r>
              <a:rPr lang="nl-NL" b="1" dirty="0">
                <a:solidFill>
                  <a:srgbClr val="000000"/>
                </a:solidFill>
                <a:latin typeface="Helvetica" panose="020B0604020202020204" pitchFamily="34" charset="0"/>
              </a:rPr>
              <a:t>Exploitatiekosten</a:t>
            </a:r>
            <a:r>
              <a:rPr lang="nl-NL" dirty="0">
                <a:solidFill>
                  <a:srgbClr val="000000"/>
                </a:solidFill>
                <a:latin typeface="Helvetica" panose="020B0604020202020204" pitchFamily="34" charset="0"/>
              </a:rPr>
              <a:t>: zijn de kosten die je hebt als gebruiker van een gebouw. Denk daarbij aan energiekosten, onderhoudskosten, schoonmaakkosten, belastingen, verzekeringen en vaste kosten (ook wel afschrijving genoemd).</a:t>
            </a:r>
            <a:endParaRPr lang="nl-NL" dirty="0"/>
          </a:p>
        </p:txBody>
      </p:sp>
      <p:sp>
        <p:nvSpPr>
          <p:cNvPr id="9" name="Rechthoek 8">
            <a:extLst>
              <a:ext uri="{FF2B5EF4-FFF2-40B4-BE49-F238E27FC236}">
                <a16:creationId xmlns:a16="http://schemas.microsoft.com/office/drawing/2014/main" id="{1F92732D-1EE4-4450-9BED-22DEAB70ED80}"/>
              </a:ext>
            </a:extLst>
          </p:cNvPr>
          <p:cNvSpPr/>
          <p:nvPr/>
        </p:nvSpPr>
        <p:spPr>
          <a:xfrm>
            <a:off x="5651500" y="3834664"/>
            <a:ext cx="6540500" cy="2308324"/>
          </a:xfrm>
          <a:prstGeom prst="rect">
            <a:avLst/>
          </a:prstGeom>
        </p:spPr>
        <p:txBody>
          <a:bodyPr wrap="square">
            <a:spAutoFit/>
          </a:bodyPr>
          <a:lstStyle/>
          <a:p>
            <a:r>
              <a:rPr lang="nl-NL" dirty="0">
                <a:solidFill>
                  <a:srgbClr val="000000"/>
                </a:solidFill>
                <a:latin typeface="Helvetica" panose="020B0604020202020204" pitchFamily="34" charset="0"/>
              </a:rPr>
              <a:t>1 Vaste kosten</a:t>
            </a:r>
            <a:br>
              <a:rPr lang="nl-NL" dirty="0"/>
            </a:br>
            <a:r>
              <a:rPr lang="nl-NL" dirty="0">
                <a:solidFill>
                  <a:srgbClr val="000000"/>
                </a:solidFill>
                <a:latin typeface="Helvetica" panose="020B0604020202020204" pitchFamily="34" charset="0"/>
              </a:rPr>
              <a:t>2 Energiekosten</a:t>
            </a:r>
            <a:br>
              <a:rPr lang="nl-NL" dirty="0"/>
            </a:br>
            <a:r>
              <a:rPr lang="nl-NL" dirty="0">
                <a:solidFill>
                  <a:srgbClr val="000000"/>
                </a:solidFill>
                <a:latin typeface="Helvetica" panose="020B0604020202020204" pitchFamily="34" charset="0"/>
              </a:rPr>
              <a:t>3 Onderhoudskosten</a:t>
            </a:r>
            <a:br>
              <a:rPr lang="nl-NL" dirty="0"/>
            </a:br>
            <a:r>
              <a:rPr lang="nl-NL" dirty="0">
                <a:solidFill>
                  <a:srgbClr val="000000"/>
                </a:solidFill>
                <a:latin typeface="Helvetica" panose="020B0604020202020204" pitchFamily="34" charset="0"/>
              </a:rPr>
              <a:t>4 Administratieve kosten</a:t>
            </a:r>
            <a:br>
              <a:rPr lang="nl-NL" dirty="0"/>
            </a:br>
            <a:r>
              <a:rPr lang="nl-NL" dirty="0">
                <a:solidFill>
                  <a:srgbClr val="000000"/>
                </a:solidFill>
                <a:latin typeface="Helvetica" panose="020B0604020202020204" pitchFamily="34" charset="0"/>
              </a:rPr>
              <a:t>5 Specifieke bedrijfskosten:</a:t>
            </a:r>
          </a:p>
          <a:p>
            <a:r>
              <a:rPr lang="nl-NL" dirty="0">
                <a:solidFill>
                  <a:srgbClr val="000000"/>
                </a:solidFill>
                <a:latin typeface="Helvetica" panose="020B0604020202020204" pitchFamily="34" charset="0"/>
              </a:rPr>
              <a:t>	Deze kosten zijn erg afhankelijk van de gebouwsoort 	en het gebruik, zoals kantoor, bedrijfsgebouw, et 	cetera.</a:t>
            </a:r>
            <a:endParaRPr lang="nl-NL" dirty="0"/>
          </a:p>
        </p:txBody>
      </p:sp>
      <p:sp>
        <p:nvSpPr>
          <p:cNvPr id="10" name="Rechthoek 9">
            <a:extLst>
              <a:ext uri="{FF2B5EF4-FFF2-40B4-BE49-F238E27FC236}">
                <a16:creationId xmlns:a16="http://schemas.microsoft.com/office/drawing/2014/main" id="{8D2011E3-C5B0-4087-B475-E164E09FDB06}"/>
              </a:ext>
            </a:extLst>
          </p:cNvPr>
          <p:cNvSpPr/>
          <p:nvPr/>
        </p:nvSpPr>
        <p:spPr>
          <a:xfrm>
            <a:off x="5651500" y="6372041"/>
            <a:ext cx="5327164" cy="369332"/>
          </a:xfrm>
          <a:prstGeom prst="rect">
            <a:avLst/>
          </a:prstGeom>
        </p:spPr>
        <p:txBody>
          <a:bodyPr wrap="none">
            <a:spAutoFit/>
          </a:bodyPr>
          <a:lstStyle/>
          <a:p>
            <a:r>
              <a:rPr lang="nl-NL" dirty="0">
                <a:hlinkClick r:id="rId3"/>
              </a:rPr>
              <a:t>https://www.verbouwkosten.com/exploitatiekosten/</a:t>
            </a:r>
            <a:endParaRPr lang="nl-NL" dirty="0"/>
          </a:p>
        </p:txBody>
      </p:sp>
    </p:spTree>
    <p:extLst>
      <p:ext uri="{BB962C8B-B14F-4D97-AF65-F5344CB8AC3E}">
        <p14:creationId xmlns:p14="http://schemas.microsoft.com/office/powerpoint/2010/main" val="1479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pic>
        <p:nvPicPr>
          <p:cNvPr id="3" name="Afbeelding 2">
            <a:extLst>
              <a:ext uri="{FF2B5EF4-FFF2-40B4-BE49-F238E27FC236}">
                <a16:creationId xmlns:a16="http://schemas.microsoft.com/office/drawing/2014/main" id="{501E9521-F063-4A47-B5F4-3EE7DB75BD48}"/>
              </a:ext>
            </a:extLst>
          </p:cNvPr>
          <p:cNvPicPr>
            <a:picLocks noChangeAspect="1"/>
          </p:cNvPicPr>
          <p:nvPr/>
        </p:nvPicPr>
        <p:blipFill>
          <a:blip r:embed="rId2"/>
          <a:stretch>
            <a:fillRect/>
          </a:stretch>
        </p:blipFill>
        <p:spPr>
          <a:xfrm>
            <a:off x="3227817" y="1195211"/>
            <a:ext cx="7067148" cy="34562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hthoek 3">
            <a:extLst>
              <a:ext uri="{FF2B5EF4-FFF2-40B4-BE49-F238E27FC236}">
                <a16:creationId xmlns:a16="http://schemas.microsoft.com/office/drawing/2014/main" id="{AD3C602A-619A-457A-AC01-3C3F58DC58E7}"/>
              </a:ext>
            </a:extLst>
          </p:cNvPr>
          <p:cNvSpPr/>
          <p:nvPr/>
        </p:nvSpPr>
        <p:spPr>
          <a:xfrm>
            <a:off x="231774" y="5265824"/>
            <a:ext cx="11071225" cy="1200329"/>
          </a:xfrm>
          <a:prstGeom prst="rect">
            <a:avLst/>
          </a:prstGeom>
        </p:spPr>
        <p:txBody>
          <a:bodyPr wrap="square">
            <a:spAutoFit/>
          </a:bodyPr>
          <a:lstStyle/>
          <a:p>
            <a:r>
              <a:rPr lang="nl-NL" b="1" dirty="0">
                <a:solidFill>
                  <a:srgbClr val="666666"/>
                </a:solidFill>
                <a:latin typeface="Open Sans"/>
              </a:rPr>
              <a:t>Technisch beheer:</a:t>
            </a:r>
            <a:r>
              <a:rPr lang="nl-NL" dirty="0">
                <a:solidFill>
                  <a:srgbClr val="666666"/>
                </a:solidFill>
                <a:latin typeface="Open Sans"/>
              </a:rPr>
              <a:t> houdt zich vooral bezig met infrastructuur aspecten</a:t>
            </a:r>
          </a:p>
          <a:p>
            <a:r>
              <a:rPr lang="nl-NL" b="1" dirty="0">
                <a:solidFill>
                  <a:srgbClr val="666666"/>
                </a:solidFill>
                <a:latin typeface="Open Sans"/>
              </a:rPr>
              <a:t>Applicatiebeheer:</a:t>
            </a:r>
            <a:r>
              <a:rPr lang="nl-NL" dirty="0">
                <a:solidFill>
                  <a:srgbClr val="666666"/>
                </a:solidFill>
                <a:latin typeface="Open Sans"/>
              </a:rPr>
              <a:t> richt zich op de continuïteit en kwaliteit van alle informatiesystemen.</a:t>
            </a:r>
          </a:p>
          <a:p>
            <a:r>
              <a:rPr lang="nl-NL" b="1" dirty="0">
                <a:solidFill>
                  <a:srgbClr val="666666"/>
                </a:solidFill>
                <a:latin typeface="Open Sans"/>
              </a:rPr>
              <a:t>Functioneel beheer: </a:t>
            </a:r>
            <a:r>
              <a:rPr lang="nl-NL" dirty="0">
                <a:solidFill>
                  <a:srgbClr val="666666"/>
                </a:solidFill>
                <a:latin typeface="Open Sans"/>
              </a:rPr>
              <a:t>houdt zich bezig met de invulling van de specifieke functionele informatievoorziening behoeften van de eindgebruikers organisatie.</a:t>
            </a:r>
            <a:endParaRPr lang="nl-NL" dirty="0"/>
          </a:p>
        </p:txBody>
      </p:sp>
    </p:spTree>
    <p:extLst>
      <p:ext uri="{BB962C8B-B14F-4D97-AF65-F5344CB8AC3E}">
        <p14:creationId xmlns:p14="http://schemas.microsoft.com/office/powerpoint/2010/main" val="33922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3</a:t>
            </a:r>
          </a:p>
        </p:txBody>
      </p:sp>
      <p:graphicFrame>
        <p:nvGraphicFramePr>
          <p:cNvPr id="4" name="Tabel 3">
            <a:extLst>
              <a:ext uri="{FF2B5EF4-FFF2-40B4-BE49-F238E27FC236}">
                <a16:creationId xmlns:a16="http://schemas.microsoft.com/office/drawing/2014/main" id="{91F2C87E-6405-4008-A35E-A89710E15363}"/>
              </a:ext>
            </a:extLst>
          </p:cNvPr>
          <p:cNvGraphicFramePr>
            <a:graphicFrameLocks noGrp="1"/>
          </p:cNvGraphicFramePr>
          <p:nvPr>
            <p:extLst>
              <p:ext uri="{D42A27DB-BD31-4B8C-83A1-F6EECF244321}">
                <p14:modId xmlns:p14="http://schemas.microsoft.com/office/powerpoint/2010/main" val="2216813476"/>
              </p:ext>
            </p:extLst>
          </p:nvPr>
        </p:nvGraphicFramePr>
        <p:xfrm>
          <a:off x="437669" y="3758392"/>
          <a:ext cx="9748321" cy="1280160"/>
        </p:xfrm>
        <a:graphic>
          <a:graphicData uri="http://schemas.openxmlformats.org/drawingml/2006/table">
            <a:tbl>
              <a:tblPr/>
              <a:tblGrid>
                <a:gridCol w="1949664">
                  <a:extLst>
                    <a:ext uri="{9D8B030D-6E8A-4147-A177-3AD203B41FA5}">
                      <a16:colId xmlns:a16="http://schemas.microsoft.com/office/drawing/2014/main" val="2017852068"/>
                    </a:ext>
                  </a:extLst>
                </a:gridCol>
                <a:gridCol w="7798657">
                  <a:extLst>
                    <a:ext uri="{9D8B030D-6E8A-4147-A177-3AD203B41FA5}">
                      <a16:colId xmlns:a16="http://schemas.microsoft.com/office/drawing/2014/main" val="1409300220"/>
                    </a:ext>
                  </a:extLst>
                </a:gridCol>
              </a:tblGrid>
              <a:tr h="0">
                <a:tc>
                  <a:txBody>
                    <a:bodyPr/>
                    <a:lstStyle/>
                    <a:p>
                      <a:r>
                        <a:rPr lang="nl-NL" u="none" strike="noStrike" dirty="0">
                          <a:solidFill>
                            <a:srgbClr val="000000"/>
                          </a:solidFill>
                          <a:effectLst/>
                        </a:rPr>
                        <a:t>Curatief onderhoud</a:t>
                      </a:r>
                      <a:endParaRPr lang="nl-NL" dirty="0">
                        <a:solidFill>
                          <a:srgbClr val="000000"/>
                        </a:solidFill>
                        <a:effectLst/>
                      </a:endParaRPr>
                    </a:p>
                  </a:txBody>
                  <a:tcPr>
                    <a:lnL>
                      <a:noFill/>
                    </a:lnL>
                    <a:lnR>
                      <a:noFill/>
                    </a:lnR>
                    <a:lnT>
                      <a:noFill/>
                    </a:lnT>
                    <a:lnB>
                      <a:noFill/>
                    </a:lnB>
                    <a:solidFill>
                      <a:srgbClr val="FFFFFF"/>
                    </a:solidFill>
                  </a:tcPr>
                </a:tc>
                <a:tc>
                  <a:txBody>
                    <a:bodyPr/>
                    <a:lstStyle/>
                    <a:p>
                      <a:r>
                        <a:rPr lang="nl-NL" dirty="0">
                          <a:solidFill>
                            <a:srgbClr val="000000"/>
                          </a:solidFill>
                          <a:effectLst/>
                        </a:rPr>
                        <a:t>onderhoud dat iets weer in "de aanvaardbare conditie" terugbrengt</a:t>
                      </a:r>
                    </a:p>
                  </a:txBody>
                  <a:tcPr>
                    <a:lnL>
                      <a:noFill/>
                    </a:lnL>
                    <a:lnR>
                      <a:noFill/>
                    </a:lnR>
                    <a:lnT>
                      <a:noFill/>
                    </a:lnT>
                    <a:lnB>
                      <a:noFill/>
                    </a:lnB>
                    <a:solidFill>
                      <a:srgbClr val="FFFFFF"/>
                    </a:solidFill>
                  </a:tcPr>
                </a:tc>
                <a:extLst>
                  <a:ext uri="{0D108BD9-81ED-4DB2-BD59-A6C34878D82A}">
                    <a16:rowId xmlns:a16="http://schemas.microsoft.com/office/drawing/2014/main" val="3776690330"/>
                  </a:ext>
                </a:extLst>
              </a:tr>
              <a:tr h="0">
                <a:tc>
                  <a:txBody>
                    <a:bodyPr/>
                    <a:lstStyle/>
                    <a:p>
                      <a:r>
                        <a:rPr lang="nl-NL" u="none" strike="noStrike" dirty="0">
                          <a:solidFill>
                            <a:srgbClr val="000000"/>
                          </a:solidFill>
                          <a:effectLst/>
                        </a:rPr>
                        <a:t>Preventief onderhoud</a:t>
                      </a:r>
                      <a:endParaRPr lang="nl-NL" dirty="0">
                        <a:solidFill>
                          <a:srgbClr val="000000"/>
                        </a:solidFill>
                        <a:effectLst/>
                      </a:endParaRPr>
                    </a:p>
                  </a:txBody>
                  <a:tcPr>
                    <a:lnL>
                      <a:noFill/>
                    </a:lnL>
                    <a:lnR>
                      <a:noFill/>
                    </a:lnR>
                    <a:lnT>
                      <a:noFill/>
                    </a:lnT>
                    <a:lnB>
                      <a:noFill/>
                    </a:lnB>
                    <a:solidFill>
                      <a:srgbClr val="FFFFFF"/>
                    </a:solidFill>
                  </a:tcPr>
                </a:tc>
                <a:tc>
                  <a:txBody>
                    <a:bodyPr/>
                    <a:lstStyle/>
                    <a:p>
                      <a:r>
                        <a:rPr lang="nl-NL" dirty="0">
                          <a:solidFill>
                            <a:srgbClr val="000000"/>
                          </a:solidFill>
                          <a:effectLst/>
                        </a:rPr>
                        <a:t>onderhoud dat zorgt dat iets in "de aanvaardbare conditie" blijft</a:t>
                      </a:r>
                    </a:p>
                  </a:txBody>
                  <a:tcPr>
                    <a:lnL>
                      <a:noFill/>
                    </a:lnL>
                    <a:lnR>
                      <a:noFill/>
                    </a:lnR>
                    <a:lnT>
                      <a:noFill/>
                    </a:lnT>
                    <a:lnB>
                      <a:noFill/>
                    </a:lnB>
                    <a:solidFill>
                      <a:srgbClr val="FFFFFF"/>
                    </a:solidFill>
                  </a:tcPr>
                </a:tc>
                <a:extLst>
                  <a:ext uri="{0D108BD9-81ED-4DB2-BD59-A6C34878D82A}">
                    <a16:rowId xmlns:a16="http://schemas.microsoft.com/office/drawing/2014/main" val="957325462"/>
                  </a:ext>
                </a:extLst>
              </a:tr>
            </a:tbl>
          </a:graphicData>
        </a:graphic>
      </p:graphicFrame>
      <p:graphicFrame>
        <p:nvGraphicFramePr>
          <p:cNvPr id="5" name="Tabel 4">
            <a:extLst>
              <a:ext uri="{FF2B5EF4-FFF2-40B4-BE49-F238E27FC236}">
                <a16:creationId xmlns:a16="http://schemas.microsoft.com/office/drawing/2014/main" id="{D73CB978-A96F-4398-8634-D9C835D8621F}"/>
              </a:ext>
            </a:extLst>
          </p:cNvPr>
          <p:cNvGraphicFramePr>
            <a:graphicFrameLocks noGrp="1"/>
          </p:cNvGraphicFramePr>
          <p:nvPr>
            <p:extLst>
              <p:ext uri="{D42A27DB-BD31-4B8C-83A1-F6EECF244321}">
                <p14:modId xmlns:p14="http://schemas.microsoft.com/office/powerpoint/2010/main" val="3608586481"/>
              </p:ext>
            </p:extLst>
          </p:nvPr>
        </p:nvGraphicFramePr>
        <p:xfrm>
          <a:off x="437669" y="5038552"/>
          <a:ext cx="10248051" cy="1280160"/>
        </p:xfrm>
        <a:graphic>
          <a:graphicData uri="http://schemas.openxmlformats.org/drawingml/2006/table">
            <a:tbl>
              <a:tblPr/>
              <a:tblGrid>
                <a:gridCol w="2049610">
                  <a:extLst>
                    <a:ext uri="{9D8B030D-6E8A-4147-A177-3AD203B41FA5}">
                      <a16:colId xmlns:a16="http://schemas.microsoft.com/office/drawing/2014/main" val="539637854"/>
                    </a:ext>
                  </a:extLst>
                </a:gridCol>
                <a:gridCol w="8198441">
                  <a:extLst>
                    <a:ext uri="{9D8B030D-6E8A-4147-A177-3AD203B41FA5}">
                      <a16:colId xmlns:a16="http://schemas.microsoft.com/office/drawing/2014/main" val="4276102449"/>
                    </a:ext>
                  </a:extLst>
                </a:gridCol>
              </a:tblGrid>
              <a:tr h="137377">
                <a:tc>
                  <a:txBody>
                    <a:bodyPr/>
                    <a:lstStyle/>
                    <a:p>
                      <a:r>
                        <a:rPr lang="nl-NL" u="none" strike="noStrike">
                          <a:solidFill>
                            <a:srgbClr val="000000"/>
                          </a:solidFill>
                          <a:effectLst/>
                        </a:rPr>
                        <a:t>planmatig onderhoud</a:t>
                      </a:r>
                      <a:endParaRPr lang="nl-NL">
                        <a:solidFill>
                          <a:srgbClr val="000000"/>
                        </a:solidFill>
                        <a:effectLst/>
                      </a:endParaRPr>
                    </a:p>
                  </a:txBody>
                  <a:tcPr>
                    <a:lnL>
                      <a:noFill/>
                    </a:lnL>
                    <a:lnR>
                      <a:noFill/>
                    </a:lnR>
                    <a:lnT>
                      <a:noFill/>
                    </a:lnT>
                    <a:lnB>
                      <a:noFill/>
                    </a:lnB>
                    <a:solidFill>
                      <a:srgbClr val="FFFFFF"/>
                    </a:solidFill>
                  </a:tcPr>
                </a:tc>
                <a:tc>
                  <a:txBody>
                    <a:bodyPr/>
                    <a:lstStyle/>
                    <a:p>
                      <a:r>
                        <a:rPr lang="nl-NL" dirty="0">
                          <a:solidFill>
                            <a:srgbClr val="000000"/>
                          </a:solidFill>
                          <a:effectLst/>
                        </a:rPr>
                        <a:t>onderhoud dat uitgevoerd wordt of gaat worden zoals specifiek omschreven in een vastgesteld onderhoudsplan</a:t>
                      </a:r>
                    </a:p>
                  </a:txBody>
                  <a:tcPr>
                    <a:lnL>
                      <a:noFill/>
                    </a:lnL>
                    <a:lnR>
                      <a:noFill/>
                    </a:lnR>
                    <a:lnT>
                      <a:noFill/>
                    </a:lnT>
                    <a:lnB>
                      <a:noFill/>
                    </a:lnB>
                    <a:solidFill>
                      <a:srgbClr val="FFFFFF"/>
                    </a:solidFill>
                  </a:tcPr>
                </a:tc>
                <a:extLst>
                  <a:ext uri="{0D108BD9-81ED-4DB2-BD59-A6C34878D82A}">
                    <a16:rowId xmlns:a16="http://schemas.microsoft.com/office/drawing/2014/main" val="859972687"/>
                  </a:ext>
                </a:extLst>
              </a:tr>
              <a:tr h="0">
                <a:tc>
                  <a:txBody>
                    <a:bodyPr/>
                    <a:lstStyle/>
                    <a:p>
                      <a:r>
                        <a:rPr lang="nl-NL" u="none" strike="noStrike">
                          <a:solidFill>
                            <a:srgbClr val="000000"/>
                          </a:solidFill>
                          <a:effectLst/>
                        </a:rPr>
                        <a:t>niet-planmatig onderhoud</a:t>
                      </a:r>
                      <a:endParaRPr lang="nl-NL">
                        <a:solidFill>
                          <a:srgbClr val="000000"/>
                        </a:solidFill>
                        <a:effectLst/>
                      </a:endParaRPr>
                    </a:p>
                  </a:txBody>
                  <a:tcPr>
                    <a:lnL>
                      <a:noFill/>
                    </a:lnL>
                    <a:lnR>
                      <a:noFill/>
                    </a:lnR>
                    <a:lnT>
                      <a:noFill/>
                    </a:lnT>
                    <a:lnB>
                      <a:noFill/>
                    </a:lnB>
                    <a:solidFill>
                      <a:srgbClr val="FFFFFF"/>
                    </a:solidFill>
                  </a:tcPr>
                </a:tc>
                <a:tc>
                  <a:txBody>
                    <a:bodyPr/>
                    <a:lstStyle/>
                    <a:p>
                      <a:r>
                        <a:rPr lang="nl-NL" dirty="0">
                          <a:solidFill>
                            <a:srgbClr val="000000"/>
                          </a:solidFill>
                          <a:effectLst/>
                        </a:rPr>
                        <a:t>onderhoud dat wordt uitgevoerd, maar niet specifiek is omschreven in een vastgesteld onderhoudsplan</a:t>
                      </a:r>
                    </a:p>
                  </a:txBody>
                  <a:tcPr>
                    <a:lnL>
                      <a:noFill/>
                    </a:lnL>
                    <a:lnR>
                      <a:noFill/>
                    </a:lnR>
                    <a:lnT>
                      <a:noFill/>
                    </a:lnT>
                    <a:lnB>
                      <a:noFill/>
                    </a:lnB>
                    <a:solidFill>
                      <a:srgbClr val="FFFFFF"/>
                    </a:solidFill>
                  </a:tcPr>
                </a:tc>
                <a:extLst>
                  <a:ext uri="{0D108BD9-81ED-4DB2-BD59-A6C34878D82A}">
                    <a16:rowId xmlns:a16="http://schemas.microsoft.com/office/drawing/2014/main" val="2503505695"/>
                  </a:ext>
                </a:extLst>
              </a:tr>
            </a:tbl>
          </a:graphicData>
        </a:graphic>
      </p:graphicFrame>
      <p:sp>
        <p:nvSpPr>
          <p:cNvPr id="7" name="Rechthoek 6">
            <a:extLst>
              <a:ext uri="{FF2B5EF4-FFF2-40B4-BE49-F238E27FC236}">
                <a16:creationId xmlns:a16="http://schemas.microsoft.com/office/drawing/2014/main" id="{B6922595-6EE5-4720-9B99-3E422C449109}"/>
              </a:ext>
            </a:extLst>
          </p:cNvPr>
          <p:cNvSpPr/>
          <p:nvPr/>
        </p:nvSpPr>
        <p:spPr>
          <a:xfrm>
            <a:off x="5162068" y="6334356"/>
            <a:ext cx="6578600" cy="369332"/>
          </a:xfrm>
          <a:prstGeom prst="rect">
            <a:avLst/>
          </a:prstGeom>
        </p:spPr>
        <p:txBody>
          <a:bodyPr wrap="square">
            <a:spAutoFit/>
          </a:bodyPr>
          <a:lstStyle/>
          <a:p>
            <a:r>
              <a:rPr lang="nl-NL" dirty="0">
                <a:hlinkClick r:id="rId2"/>
              </a:rPr>
              <a:t>https://www.onderhoudsfilosofie.nl/soorten%20onderhoud.html</a:t>
            </a:r>
            <a:endParaRPr lang="nl-NL" dirty="0"/>
          </a:p>
        </p:txBody>
      </p:sp>
      <p:pic>
        <p:nvPicPr>
          <p:cNvPr id="8" name="Afbeelding 7">
            <a:extLst>
              <a:ext uri="{FF2B5EF4-FFF2-40B4-BE49-F238E27FC236}">
                <a16:creationId xmlns:a16="http://schemas.microsoft.com/office/drawing/2014/main" id="{08FC44BE-6592-4DBA-99F5-6B409D594974}"/>
              </a:ext>
            </a:extLst>
          </p:cNvPr>
          <p:cNvPicPr>
            <a:picLocks noChangeAspect="1"/>
          </p:cNvPicPr>
          <p:nvPr/>
        </p:nvPicPr>
        <p:blipFill>
          <a:blip r:embed="rId3"/>
          <a:stretch>
            <a:fillRect/>
          </a:stretch>
        </p:blipFill>
        <p:spPr>
          <a:xfrm>
            <a:off x="5001236" y="118162"/>
            <a:ext cx="5512608" cy="3558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015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4" ma:contentTypeDescription="Een nieuw document maken." ma:contentTypeScope="" ma:versionID="3507203b52f238f4f5edac15263b20c4">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781c513ebf70725165451d7d4cc5f384"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65D39-8164-4203-8F2C-C6317DB1E300}">
  <ds:schemaRefs>
    <ds:schemaRef ds:uri="http://purl.org/dc/dcmitype/"/>
    <ds:schemaRef ds:uri="http://purl.org/dc/terms/"/>
    <ds:schemaRef ds:uri="bfe1b49f-1cd4-47d5-a3dc-4ad9ba0da7af"/>
    <ds:schemaRef ds:uri="http://purl.org/dc/elements/1.1/"/>
    <ds:schemaRef ds:uri="http://schemas.microsoft.com/office/2006/documentManagement/types"/>
    <ds:schemaRef ds:uri="http://schemas.microsoft.com/office/2006/metadata/properties"/>
    <ds:schemaRef ds:uri="c2e09757-d42c-4fcd-ae27-c71d4b258210"/>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6D2E4B-E2A2-4EA0-A564-973422DA93F5}">
  <ds:schemaRefs>
    <ds:schemaRef ds:uri="http://schemas.microsoft.com/sharepoint/v3/contenttype/forms"/>
  </ds:schemaRefs>
</ds:datastoreItem>
</file>

<file path=customXml/itemProps3.xml><?xml version="1.0" encoding="utf-8"?>
<ds:datastoreItem xmlns:ds="http://schemas.openxmlformats.org/officeDocument/2006/customXml" ds:itemID="{3EA04155-17E5-4688-B2D6-8DAE230B1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678</TotalTime>
  <Words>930</Words>
  <Application>Microsoft Office PowerPoint</Application>
  <PresentationFormat>Breedbeeld</PresentationFormat>
  <Paragraphs>127</Paragraphs>
  <Slides>32</Slides>
  <Notes>0</Notes>
  <HiddenSlides>0</HiddenSlides>
  <MMClips>3</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32</vt:i4>
      </vt:variant>
    </vt:vector>
  </HeadingPairs>
  <TitlesOfParts>
    <vt:vector size="42" baseType="lpstr">
      <vt:lpstr>Arial</vt:lpstr>
      <vt:lpstr>Avenir</vt:lpstr>
      <vt:lpstr>Calibri</vt:lpstr>
      <vt:lpstr>Helvetica</vt:lpstr>
      <vt:lpstr>HelveticaNeue</vt:lpstr>
      <vt:lpstr>HelveticaNeueLight</vt:lpstr>
      <vt:lpstr>Open Sans</vt:lpstr>
      <vt:lpstr>unit-rounded</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73</cp:revision>
  <dcterms:created xsi:type="dcterms:W3CDTF">2019-07-11T11:08:12Z</dcterms:created>
  <dcterms:modified xsi:type="dcterms:W3CDTF">2024-10-01T07:14:20Z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